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5"/>
  </p:notesMasterIdLst>
  <p:sldIdLst>
    <p:sldId id="367" r:id="rId2"/>
    <p:sldId id="464" r:id="rId3"/>
    <p:sldId id="465" r:id="rId4"/>
    <p:sldId id="466" r:id="rId5"/>
    <p:sldId id="421" r:id="rId6"/>
    <p:sldId id="422" r:id="rId7"/>
    <p:sldId id="423" r:id="rId8"/>
    <p:sldId id="496" r:id="rId9"/>
    <p:sldId id="425" r:id="rId10"/>
    <p:sldId id="429" r:id="rId11"/>
    <p:sldId id="430" r:id="rId12"/>
    <p:sldId id="497" r:id="rId13"/>
    <p:sldId id="499" r:id="rId14"/>
    <p:sldId id="500" r:id="rId15"/>
    <p:sldId id="498" r:id="rId16"/>
    <p:sldId id="501" r:id="rId17"/>
    <p:sldId id="502" r:id="rId18"/>
    <p:sldId id="503" r:id="rId19"/>
    <p:sldId id="432" r:id="rId20"/>
    <p:sldId id="433" r:id="rId21"/>
    <p:sldId id="537" r:id="rId22"/>
    <p:sldId id="525" r:id="rId23"/>
    <p:sldId id="545" r:id="rId24"/>
    <p:sldId id="435" r:id="rId25"/>
    <p:sldId id="436" r:id="rId26"/>
    <p:sldId id="437" r:id="rId27"/>
    <p:sldId id="438" r:id="rId28"/>
    <p:sldId id="504" r:id="rId29"/>
    <p:sldId id="439" r:id="rId30"/>
    <p:sldId id="440" r:id="rId31"/>
    <p:sldId id="441" r:id="rId32"/>
    <p:sldId id="442" r:id="rId33"/>
    <p:sldId id="443" r:id="rId34"/>
    <p:sldId id="546" r:id="rId35"/>
    <p:sldId id="528" r:id="rId36"/>
    <p:sldId id="529" r:id="rId37"/>
    <p:sldId id="574" r:id="rId38"/>
    <p:sldId id="575" r:id="rId39"/>
    <p:sldId id="576" r:id="rId40"/>
    <p:sldId id="577" r:id="rId41"/>
    <p:sldId id="564" r:id="rId42"/>
    <p:sldId id="565" r:id="rId43"/>
    <p:sldId id="566" r:id="rId44"/>
    <p:sldId id="567" r:id="rId45"/>
    <p:sldId id="568" r:id="rId46"/>
    <p:sldId id="569" r:id="rId47"/>
    <p:sldId id="570" r:id="rId48"/>
    <p:sldId id="571" r:id="rId49"/>
    <p:sldId id="572" r:id="rId50"/>
    <p:sldId id="573" r:id="rId51"/>
    <p:sldId id="457" r:id="rId52"/>
    <p:sldId id="539" r:id="rId53"/>
    <p:sldId id="458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460" autoAdjust="0"/>
    <p:restoredTop sz="74928"/>
  </p:normalViewPr>
  <p:slideViewPr>
    <p:cSldViewPr snapToGrid="0" snapToObjects="1">
      <p:cViewPr varScale="1">
        <p:scale>
          <a:sx n="88" d="100"/>
          <a:sy n="88" d="100"/>
        </p:scale>
        <p:origin x="792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tiff>
</file>

<file path=ppt/media/image4.png>
</file>

<file path=ppt/media/image5.png>
</file>

<file path=ppt/media/image50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B99DE-D43D-8F40-BB2B-C87FB37B3B64}" type="datetimeFigureOut">
              <a:rPr lang="en-US" smtClean="0"/>
              <a:t>8/16/18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8FB9FA-6C0A-B04C-8A7E-9DB303EFE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490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066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15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4370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16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3393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17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256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18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9356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9DAFF6-4638-284E-B728-F3EF0CE8A1E0}" type="slidenum">
              <a:rPr lang="en-US">
                <a:solidFill>
                  <a:prstClr val="black"/>
                </a:solidFill>
                <a:latin typeface="Calibri"/>
              </a:rPr>
              <a:pPr/>
              <a:t>20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9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9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4673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2476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B7C16D5-04C4-8F48-91AE-57775203FE15}" type="slidenum">
              <a:rPr lang="en-US">
                <a:solidFill>
                  <a:prstClr val="black"/>
                </a:solidFill>
                <a:latin typeface="Calibri"/>
              </a:rPr>
              <a:pPr/>
              <a:t>24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0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0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280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35DF869-0E71-134B-BD6E-170DB063ACB6}" type="slidenum">
              <a:rPr lang="en-US">
                <a:solidFill>
                  <a:prstClr val="black"/>
                </a:solidFill>
                <a:latin typeface="Calibri"/>
              </a:rPr>
              <a:pPr/>
              <a:t>25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1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1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2116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B1C4375-E6AA-1C42-A583-D7D69269C548}" type="slidenum">
              <a:rPr lang="en-US">
                <a:solidFill>
                  <a:prstClr val="black"/>
                </a:solidFill>
                <a:latin typeface="Calibri"/>
              </a:rPr>
              <a:pPr/>
              <a:t>26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2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2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399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B7C16D5-04C4-8F48-91AE-57775203FE15}" type="slidenum">
              <a:rPr lang="en-US">
                <a:solidFill>
                  <a:prstClr val="black"/>
                </a:solidFill>
                <a:latin typeface="Calibri"/>
              </a:rPr>
              <a:pPr/>
              <a:t>27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0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0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607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6885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B7C16D5-04C4-8F48-91AE-57775203FE15}" type="slidenum">
              <a:rPr lang="en-US">
                <a:solidFill>
                  <a:prstClr val="black"/>
                </a:solidFill>
                <a:latin typeface="Calibri"/>
              </a:rPr>
              <a:pPr/>
              <a:t>28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0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0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246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B7C16D5-04C4-8F48-91AE-57775203FE15}" type="slidenum">
              <a:rPr lang="en-US">
                <a:solidFill>
                  <a:prstClr val="black"/>
                </a:solidFill>
                <a:latin typeface="Calibri"/>
              </a:rPr>
              <a:pPr/>
              <a:t>29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0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0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don’t need the FD on R2 because A1-An is </a:t>
            </a:r>
            <a:r>
              <a:rPr lang="en-US" dirty="0" err="1"/>
              <a:t>effecitvely</a:t>
            </a:r>
            <a:r>
              <a:rPr lang="en-US" dirty="0"/>
              <a:t> a </a:t>
            </a:r>
            <a:r>
              <a:rPr lang="en-US" dirty="0" err="1"/>
              <a:t>superkey</a:t>
            </a:r>
            <a:r>
              <a:rPr lang="en-US" dirty="0"/>
              <a:t>, so when you join with R2, you append the single unique</a:t>
            </a:r>
            <a:r>
              <a:rPr lang="en-US" baseline="0" dirty="0"/>
              <a:t> value</a:t>
            </a:r>
          </a:p>
          <a:p>
            <a:r>
              <a:rPr lang="en-US" baseline="0" dirty="0"/>
              <a:t>in BCNF, the left side is the closure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3012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functional dependency can be split</a:t>
            </a:r>
            <a:r>
              <a:rPr lang="en-US" baseline="0" dirty="0"/>
              <a:t> into two halves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2068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0DE72F-4920-9346-857E-CA57FB61AF72}" type="slidenum">
              <a:rPr lang="en-US">
                <a:solidFill>
                  <a:prstClr val="black"/>
                </a:solidFill>
                <a:latin typeface="Calibri"/>
              </a:rPr>
              <a:pPr/>
              <a:t>31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4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4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4588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C9A5A0A-3FC5-7C40-BAEA-957CD454CB39}" type="slidenum">
              <a:rPr lang="en-US">
                <a:solidFill>
                  <a:prstClr val="black"/>
                </a:solidFill>
                <a:latin typeface="Calibri"/>
              </a:rPr>
              <a:pPr/>
              <a:t>32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5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5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354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2B765BF-AD25-6C4E-BA9C-B776D697BF0C}" type="slidenum">
              <a:rPr lang="en-US">
                <a:solidFill>
                  <a:prstClr val="black"/>
                </a:solidFill>
                <a:latin typeface="Calibri"/>
              </a:rPr>
              <a:pPr/>
              <a:t>33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6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6912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2B765BF-AD25-6C4E-BA9C-B776D697BF0C}" type="slidenum">
              <a:rPr lang="en-US">
                <a:solidFill>
                  <a:prstClr val="black"/>
                </a:solidFill>
                <a:latin typeface="Calibri"/>
              </a:rPr>
              <a:pPr/>
              <a:t>34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6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8206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986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89DF98-B060-294C-97E7-0E0F6713F2EC}" type="slidenum">
              <a:rPr lang="en-US">
                <a:solidFill>
                  <a:prstClr val="black"/>
                </a:solidFill>
                <a:latin typeface="Calibri"/>
              </a:rPr>
              <a:pPr/>
              <a:t>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7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7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5451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07F2386-BC4D-D046-8DF5-D59CC1ADB016}" type="slidenum">
              <a:rPr lang="en-US">
                <a:solidFill>
                  <a:prstClr val="black"/>
                </a:solidFill>
                <a:latin typeface="Calibri"/>
              </a:rPr>
              <a:pPr/>
              <a:t>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2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6418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5C5E5CB-5F45-D94E-AFB2-F9C286A59B43}" type="slidenum">
              <a:rPr lang="en-US">
                <a:solidFill>
                  <a:prstClr val="black"/>
                </a:solidFill>
                <a:latin typeface="Calibri"/>
              </a:rPr>
              <a:pPr/>
              <a:t>10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4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4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238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266C9E6-BEBB-FF45-8CC3-D18AED2B0331}" type="slidenum">
              <a:rPr lang="en-US">
                <a:solidFill>
                  <a:prstClr val="black"/>
                </a:solidFill>
                <a:latin typeface="Calibri"/>
              </a:rPr>
              <a:pPr/>
              <a:t>11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5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5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4275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12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7599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13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7542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14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382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36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455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24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566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588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508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8/16/18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427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8/16/18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749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8/16/18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724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0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60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B1817B-4AAF-0040-9060-2F9962E6E12E}" type="datetimeFigureOut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20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Lecture_1_1.ipynb" TargetMode="Externa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hyperlink" Target="Lecture_1_1.ipynb" TargetMode="Externa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973263"/>
            <a:ext cx="9144000" cy="2387600"/>
          </a:xfrm>
        </p:spPr>
        <p:txBody>
          <a:bodyPr/>
          <a:lstStyle/>
          <a:p>
            <a:r>
              <a:rPr lang="en-US" dirty="0"/>
              <a:t>Lectures 6:</a:t>
            </a:r>
            <a:br>
              <a:rPr lang="en-US" dirty="0"/>
            </a:br>
            <a:r>
              <a:rPr lang="en-US" dirty="0"/>
              <a:t>Design Theory Part II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12891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Lectures  5  &amp; 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70415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CE6AF-8C50-BE43-ABE2-E13424232A1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63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263171" name="Text Box 3"/>
          <p:cNvSpPr txBox="1">
            <a:spLocks noChangeArrowheads="1"/>
          </p:cNvSpPr>
          <p:nvPr/>
        </p:nvSpPr>
        <p:spPr bwMode="auto">
          <a:xfrm>
            <a:off x="8415942" y="4778738"/>
            <a:ext cx="3275256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i="1" dirty="0">
                <a:solidFill>
                  <a:prstClr val="black"/>
                </a:solidFill>
                <a:latin typeface="+mj-lt"/>
              </a:rPr>
              <a:t>What is the key?</a:t>
            </a:r>
          </a:p>
          <a:p>
            <a:pPr eaLnBrk="0" hangingPunct="0"/>
            <a:r>
              <a:rPr lang="en-US" sz="2800" i="1" dirty="0">
                <a:latin typeface="+mj-lt"/>
              </a:rPr>
              <a:t>{SSN, </a:t>
            </a:r>
            <a:r>
              <a:rPr lang="en-US" sz="2800" i="1" dirty="0" err="1">
                <a:latin typeface="+mj-lt"/>
              </a:rPr>
              <a:t>PhoneNumber</a:t>
            </a:r>
            <a:r>
              <a:rPr lang="en-US" sz="2800" i="1" dirty="0">
                <a:latin typeface="+mj-lt"/>
              </a:rPr>
              <a:t>}</a:t>
            </a:r>
          </a:p>
        </p:txBody>
      </p:sp>
      <p:graphicFrame>
        <p:nvGraphicFramePr>
          <p:cNvPr id="263172" name="Group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8652760"/>
              </p:ext>
            </p:extLst>
          </p:nvPr>
        </p:nvGraphicFramePr>
        <p:xfrm>
          <a:off x="838200" y="1806360"/>
          <a:ext cx="7010400" cy="228600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PhoneNumber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206-555-6543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908-555-2121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Westfield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Westfield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63204" name="Rectangle 36"/>
          <p:cNvSpPr>
            <a:spLocks noChangeArrowheads="1"/>
          </p:cNvSpPr>
          <p:nvPr/>
        </p:nvSpPr>
        <p:spPr bwMode="auto">
          <a:xfrm>
            <a:off x="8175995" y="1806360"/>
            <a:ext cx="3833101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{SSN} 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</a:t>
            </a:r>
            <a:r>
              <a:rPr lang="en-US" sz="2400" dirty="0" err="1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Name,City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968664" y="4963403"/>
                <a:ext cx="2749471" cy="584775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⟹</m:t>
                    </m:r>
                    <m: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3200" b="1" u="sng" dirty="0">
                    <a:latin typeface="+mj-lt"/>
                  </a:rPr>
                  <a:t>Not</a:t>
                </a:r>
                <a:r>
                  <a:rPr lang="en-US" sz="3200" b="1" dirty="0">
                    <a:latin typeface="+mj-lt"/>
                  </a:rPr>
                  <a:t> </a:t>
                </a:r>
                <a:r>
                  <a:rPr lang="en-US" sz="3200" dirty="0">
                    <a:latin typeface="+mj-lt"/>
                  </a:rPr>
                  <a:t>in BCNF</a:t>
                </a:r>
                <a:endParaRPr lang="en-US" sz="3200" b="1" u="sng" dirty="0">
                  <a:latin typeface="+mj-lt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664" y="4963403"/>
                <a:ext cx="2749471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8610600" y="2738960"/>
            <a:ext cx="28859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This FD is </a:t>
            </a:r>
            <a:r>
              <a:rPr lang="en-US" sz="2800" i="1" dirty="0">
                <a:latin typeface="+mj-lt"/>
              </a:rPr>
              <a:t>bad </a:t>
            </a:r>
            <a:r>
              <a:rPr lang="en-US" sz="2800" dirty="0">
                <a:latin typeface="+mj-lt"/>
              </a:rPr>
              <a:t>because it is </a:t>
            </a:r>
            <a:r>
              <a:rPr lang="en-US" sz="2800" b="1" u="sng" dirty="0">
                <a:latin typeface="+mj-lt"/>
              </a:rPr>
              <a:t>not</a:t>
            </a:r>
            <a:r>
              <a:rPr lang="en-US" sz="2800" dirty="0">
                <a:latin typeface="+mj-lt"/>
              </a:rPr>
              <a:t> a </a:t>
            </a:r>
            <a:r>
              <a:rPr lang="en-US" sz="2800" dirty="0" err="1">
                <a:latin typeface="+mj-lt"/>
              </a:rPr>
              <a:t>superkey</a:t>
            </a:r>
            <a:endParaRPr lang="en-US" sz="2800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39383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3171" grpId="0" animBg="1"/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7108D-D6E0-C94F-A0CD-16CB4AE1941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1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graphicFrame>
        <p:nvGraphicFramePr>
          <p:cNvPr id="241667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9222432"/>
              </p:ext>
            </p:extLst>
          </p:nvPr>
        </p:nvGraphicFramePr>
        <p:xfrm>
          <a:off x="838200" y="1806360"/>
          <a:ext cx="5007853" cy="1554480"/>
        </p:xfrm>
        <a:graphic>
          <a:graphicData uri="http://schemas.openxmlformats.org/drawingml/2006/table">
            <a:tbl>
              <a:tblPr/>
              <a:tblGrid>
                <a:gridCol w="10601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544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9324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sng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Madison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41685" name="Group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5824326"/>
              </p:ext>
            </p:extLst>
          </p:nvPr>
        </p:nvGraphicFramePr>
        <p:xfrm>
          <a:off x="838200" y="3746092"/>
          <a:ext cx="3962400" cy="1981200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PhoneNumber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206-555-6543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908-555-2121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41706" name="Text Box 42"/>
          <p:cNvSpPr txBox="1">
            <a:spLocks noChangeArrowheads="1"/>
          </p:cNvSpPr>
          <p:nvPr/>
        </p:nvSpPr>
        <p:spPr bwMode="auto">
          <a:xfrm>
            <a:off x="7967423" y="4594890"/>
            <a:ext cx="2939651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prstClr val="black"/>
                </a:solidFill>
                <a:latin typeface="+mj-lt"/>
              </a:rPr>
              <a:t>Let’s check anomalies: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Redundancy ?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Update ?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Delete ?</a:t>
            </a:r>
          </a:p>
        </p:txBody>
      </p:sp>
      <p:sp>
        <p:nvSpPr>
          <p:cNvPr id="14" name="Rectangle 36"/>
          <p:cNvSpPr>
            <a:spLocks noChangeArrowheads="1"/>
          </p:cNvSpPr>
          <p:nvPr/>
        </p:nvSpPr>
        <p:spPr bwMode="auto">
          <a:xfrm>
            <a:off x="7520699" y="1806360"/>
            <a:ext cx="3833101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{SSN} 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</a:t>
            </a:r>
            <a:r>
              <a:rPr lang="en-US" sz="2400" dirty="0" err="1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Name,City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866368" y="5967531"/>
            <a:ext cx="2459263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Now in BCNF!</a:t>
            </a:r>
            <a:endParaRPr lang="en-US" sz="3200" b="1" u="sng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955304" y="2738960"/>
            <a:ext cx="28859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This FD is now </a:t>
            </a:r>
            <a:r>
              <a:rPr lang="en-US" sz="2800" i="1" dirty="0">
                <a:latin typeface="+mj-lt"/>
              </a:rPr>
              <a:t>good </a:t>
            </a:r>
            <a:r>
              <a:rPr lang="en-US" sz="2800" dirty="0">
                <a:latin typeface="+mj-lt"/>
              </a:rPr>
              <a:t>because it is the key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952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706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>
                <a:solidFill>
                  <a:prstClr val="black"/>
                </a:solidFill>
                <a:latin typeface="+mj-lt"/>
              </a:rPr>
              <a:t>BCNFDecomp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(R):</a:t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Find X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: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≠ X and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≠ [all attributes]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R</a:t>
            </a: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X,  Z = (X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(R2)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38683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latin typeface="+mj-lt"/>
              </a:rPr>
              <a:t>   Find </a:t>
            </a:r>
            <a:r>
              <a:rPr lang="en-US" sz="2800" i="1" dirty="0">
                <a:latin typeface="+mj-lt"/>
              </a:rPr>
              <a:t>a set of attributes</a:t>
            </a:r>
            <a:r>
              <a:rPr lang="en-US" sz="2800" dirty="0">
                <a:latin typeface="+mj-lt"/>
              </a:rPr>
              <a:t> X </a:t>
            </a:r>
            <a:r>
              <a:rPr lang="en-US" sz="2800" dirty="0" err="1">
                <a:latin typeface="+mj-lt"/>
              </a:rPr>
              <a:t>s.t.</a:t>
            </a:r>
            <a:r>
              <a:rPr lang="en-US" sz="2800" dirty="0">
                <a:latin typeface="+mj-lt"/>
              </a:rPr>
              <a:t>: X</a:t>
            </a:r>
            <a:r>
              <a:rPr lang="en-US" sz="2800" baseline="30000" dirty="0">
                <a:latin typeface="+mj-lt"/>
              </a:rPr>
              <a:t>+</a:t>
            </a:r>
            <a:r>
              <a:rPr lang="en-US" sz="2800" dirty="0">
                <a:latin typeface="+mj-lt"/>
              </a:rPr>
              <a:t> ≠ X and X</a:t>
            </a:r>
            <a:r>
              <a:rPr lang="en-US" sz="2800" baseline="30000" dirty="0">
                <a:latin typeface="+mj-lt"/>
              </a:rPr>
              <a:t>+ </a:t>
            </a:r>
            <a:r>
              <a:rPr lang="en-US" sz="2800" dirty="0">
                <a:latin typeface="+mj-lt"/>
              </a:rPr>
              <a:t>≠ [all attributes]</a:t>
            </a:r>
            <a:br>
              <a:rPr lang="en-US" sz="2800" dirty="0">
                <a:latin typeface="+mj-lt"/>
              </a:rPr>
            </a:br>
            <a:endParaRPr lang="en-US" sz="2800" dirty="0"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R</a:t>
            </a: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X,  Z = (X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(R2)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032955" y="2369574"/>
            <a:ext cx="3834581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Find a set of attributes X which has non-trivial “bad” FDs, i.e. is not a </a:t>
            </a:r>
            <a:r>
              <a:rPr lang="en-US" sz="2800" dirty="0" err="1">
                <a:latin typeface="+mj-lt"/>
              </a:rPr>
              <a:t>superkey</a:t>
            </a:r>
            <a:r>
              <a:rPr lang="en-US" sz="2800" dirty="0">
                <a:latin typeface="+mj-lt"/>
              </a:rPr>
              <a:t>, using closures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10547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</a:t>
            </a:r>
            <a:r>
              <a:rPr lang="en-US" sz="28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set of attributes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[all attributes]</a:t>
            </a:r>
            <a:br>
              <a:rPr lang="en-US" sz="2800" dirty="0">
                <a:latin typeface="+mj-lt"/>
              </a:rPr>
            </a:br>
            <a:endParaRPr lang="en-US" sz="2800" dirty="0">
              <a:latin typeface="+mj-lt"/>
            </a:endParaRPr>
          </a:p>
          <a:p>
            <a:r>
              <a:rPr lang="en-US" sz="2800" dirty="0">
                <a:latin typeface="+mj-lt"/>
              </a:rPr>
              <a:t>   </a:t>
            </a:r>
            <a:r>
              <a:rPr lang="en-US" sz="2800" b="1" u="sng" dirty="0">
                <a:latin typeface="+mj-lt"/>
              </a:rPr>
              <a:t>if</a:t>
            </a:r>
            <a:r>
              <a:rPr lang="en-US" sz="2800" dirty="0">
                <a:latin typeface="+mj-lt"/>
              </a:rPr>
              <a:t> (not found) </a:t>
            </a:r>
            <a:r>
              <a:rPr lang="en-US" sz="2800" b="1" u="sng" dirty="0">
                <a:latin typeface="+mj-lt"/>
              </a:rPr>
              <a:t>then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>
                <a:latin typeface="+mj-lt"/>
              </a:rPr>
              <a:t>Return</a:t>
            </a:r>
            <a:r>
              <a:rPr lang="en-US" sz="2800" dirty="0">
                <a:latin typeface="+mj-lt"/>
              </a:rPr>
              <a:t> R</a:t>
            </a: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X,  Z = (X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(R2)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064909" y="2949677"/>
            <a:ext cx="383458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If no “bad” FDs found, in BCNF!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06171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15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 </a:t>
            </a:r>
            <a:r>
              <a:rPr lang="en-US" sz="28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prstClr val="black"/>
                </a:solidFill>
                <a:latin typeface="+mj-lt"/>
              </a:rPr>
              <a:t>let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Y = X</a:t>
            </a:r>
            <a:r>
              <a:rPr lang="en-US" sz="2800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- X,  Z = (X</a:t>
            </a:r>
            <a:r>
              <a:rPr lang="en-US" sz="2800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)</a:t>
            </a:r>
            <a:r>
              <a:rPr lang="en-US" sz="2800" baseline="30000" dirty="0">
                <a:solidFill>
                  <a:prstClr val="black"/>
                </a:solidFill>
                <a:latin typeface="+mj-lt"/>
              </a:rPr>
              <a:t>C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</a:t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(R2)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11612" y="3361025"/>
            <a:ext cx="3470787" cy="26776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Let Y be the attributes that </a:t>
            </a:r>
            <a:r>
              <a:rPr lang="en-US" sz="2400" b="1" i="1" dirty="0">
                <a:latin typeface="+mj-lt"/>
              </a:rPr>
              <a:t>X functionally determines </a:t>
            </a:r>
            <a:r>
              <a:rPr lang="en-US" sz="2400" dirty="0">
                <a:latin typeface="+mj-lt"/>
              </a:rPr>
              <a:t>(+ that are not in X)</a:t>
            </a:r>
          </a:p>
          <a:p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And let Z be </a:t>
            </a:r>
            <a:r>
              <a:rPr lang="en-US" sz="2400" b="1" dirty="0">
                <a:latin typeface="+mj-lt"/>
              </a:rPr>
              <a:t>the </a:t>
            </a:r>
            <a:r>
              <a:rPr lang="en-US" sz="2400" b="1" i="1" dirty="0">
                <a:latin typeface="+mj-lt"/>
              </a:rPr>
              <a:t>complement</a:t>
            </a:r>
            <a:r>
              <a:rPr lang="en-US" sz="2400" b="1" dirty="0">
                <a:latin typeface="+mj-lt"/>
              </a:rPr>
              <a:t>, the other attributes that it </a:t>
            </a:r>
            <a:r>
              <a:rPr lang="en-US" sz="2400" b="1" i="1" dirty="0">
                <a:latin typeface="+mj-lt"/>
              </a:rPr>
              <a:t>doesn’t</a:t>
            </a:r>
            <a:endParaRPr lang="en-US" sz="2400" b="1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4225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 </a:t>
            </a:r>
            <a:r>
              <a:rPr lang="en-US" sz="28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X,  Z = (X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latin typeface="+mj-lt"/>
              </a:rPr>
              <a:t>decompose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dirty="0">
                <a:latin typeface="+mj-lt"/>
              </a:rPr>
              <a:t> into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Y</a:t>
            </a:r>
            <a:r>
              <a:rPr lang="en-US" sz="2800" b="1" dirty="0">
                <a:latin typeface="+mj-lt"/>
              </a:rPr>
              <a:t>) </a:t>
            </a:r>
            <a:r>
              <a:rPr lang="en-US" sz="2800" dirty="0">
                <a:latin typeface="+mj-lt"/>
              </a:rPr>
              <a:t>and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2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Z</a:t>
            </a:r>
            <a:r>
              <a:rPr lang="en-US" sz="2800" b="1" dirty="0">
                <a:latin typeface="+mj-lt"/>
              </a:rPr>
              <a:t>)</a:t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(R2)</a:t>
            </a:r>
          </a:p>
        </p:txBody>
      </p:sp>
      <p:sp>
        <p:nvSpPr>
          <p:cNvPr id="17" name="Oval 3"/>
          <p:cNvSpPr>
            <a:spLocks noChangeArrowheads="1"/>
          </p:cNvSpPr>
          <p:nvPr/>
        </p:nvSpPr>
        <p:spPr bwMode="auto">
          <a:xfrm>
            <a:off x="8001000" y="3095108"/>
            <a:ext cx="2286000" cy="2209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9" name="Oval 4"/>
          <p:cNvSpPr>
            <a:spLocks noChangeArrowheads="1"/>
          </p:cNvSpPr>
          <p:nvPr/>
        </p:nvSpPr>
        <p:spPr bwMode="auto">
          <a:xfrm>
            <a:off x="9448800" y="3171308"/>
            <a:ext cx="2286000" cy="2209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95853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X</a:t>
            </a: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0804525" y="4050784"/>
            <a:ext cx="3289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prstClr val="black"/>
                </a:solidFill>
                <a:latin typeface="Calibri"/>
              </a:rPr>
              <a:t>Z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85185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Y</a:t>
            </a:r>
          </a:p>
        </p:txBody>
      </p:sp>
      <p:sp>
        <p:nvSpPr>
          <p:cNvPr id="23" name="Text Box 8"/>
          <p:cNvSpPr txBox="1">
            <a:spLocks noChangeArrowheads="1"/>
          </p:cNvSpPr>
          <p:nvPr/>
        </p:nvSpPr>
        <p:spPr bwMode="auto">
          <a:xfrm>
            <a:off x="88995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1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Text Box 11"/>
          <p:cNvSpPr txBox="1">
            <a:spLocks noChangeArrowheads="1"/>
          </p:cNvSpPr>
          <p:nvPr/>
        </p:nvSpPr>
        <p:spPr bwMode="auto">
          <a:xfrm>
            <a:off x="104997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2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101780" y="1793054"/>
            <a:ext cx="379525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Split into one relation (table) with X plus the attributes that X determines (Y)…</a:t>
            </a:r>
            <a:endParaRPr lang="en-US" sz="2400" b="1" dirty="0">
              <a:latin typeface="+mj-lt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306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 </a:t>
            </a:r>
            <a:r>
              <a:rPr lang="en-US" sz="28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X,  Z = (X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latin typeface="+mj-lt"/>
              </a:rPr>
              <a:t>decompose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dirty="0">
                <a:latin typeface="+mj-lt"/>
              </a:rPr>
              <a:t> into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Y</a:t>
            </a:r>
            <a:r>
              <a:rPr lang="en-US" sz="2800" b="1" dirty="0">
                <a:latin typeface="+mj-lt"/>
              </a:rPr>
              <a:t>) </a:t>
            </a:r>
            <a:r>
              <a:rPr lang="en-US" sz="2800" dirty="0">
                <a:latin typeface="+mj-lt"/>
              </a:rPr>
              <a:t>and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2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Z</a:t>
            </a:r>
            <a:r>
              <a:rPr lang="en-US" sz="2800" b="1" dirty="0">
                <a:latin typeface="+mj-lt"/>
              </a:rPr>
              <a:t>)</a:t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(R2)</a:t>
            </a:r>
          </a:p>
        </p:txBody>
      </p:sp>
      <p:sp>
        <p:nvSpPr>
          <p:cNvPr id="19" name="Oval 4"/>
          <p:cNvSpPr>
            <a:spLocks noChangeArrowheads="1"/>
          </p:cNvSpPr>
          <p:nvPr/>
        </p:nvSpPr>
        <p:spPr bwMode="auto">
          <a:xfrm>
            <a:off x="9448800" y="3171308"/>
            <a:ext cx="2286000" cy="2209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95853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X</a:t>
            </a: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0804525" y="4050784"/>
            <a:ext cx="3289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prstClr val="black"/>
                </a:solidFill>
                <a:latin typeface="Calibri"/>
              </a:rPr>
              <a:t>Z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85185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Y</a:t>
            </a:r>
          </a:p>
        </p:txBody>
      </p:sp>
      <p:sp>
        <p:nvSpPr>
          <p:cNvPr id="23" name="Text Box 8"/>
          <p:cNvSpPr txBox="1">
            <a:spLocks noChangeArrowheads="1"/>
          </p:cNvSpPr>
          <p:nvPr/>
        </p:nvSpPr>
        <p:spPr bwMode="auto">
          <a:xfrm>
            <a:off x="88995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1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Text Box 11"/>
          <p:cNvSpPr txBox="1">
            <a:spLocks noChangeArrowheads="1"/>
          </p:cNvSpPr>
          <p:nvPr/>
        </p:nvSpPr>
        <p:spPr bwMode="auto">
          <a:xfrm>
            <a:off x="104997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2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101780" y="1793054"/>
            <a:ext cx="379525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And one relation with X plus the attributes it </a:t>
            </a:r>
            <a:r>
              <a:rPr lang="en-US" sz="2400" i="1" dirty="0">
                <a:latin typeface="+mj-lt"/>
              </a:rPr>
              <a:t>does not </a:t>
            </a:r>
            <a:r>
              <a:rPr lang="en-US" sz="2400" dirty="0">
                <a:latin typeface="+mj-lt"/>
              </a:rPr>
              <a:t>determine (Z)</a:t>
            </a:r>
            <a:endParaRPr lang="en-US" sz="2400" b="1" dirty="0">
              <a:latin typeface="+mj-lt"/>
            </a:endParaRPr>
          </a:p>
        </p:txBody>
      </p:sp>
      <p:sp>
        <p:nvSpPr>
          <p:cNvPr id="17" name="Oval 3"/>
          <p:cNvSpPr>
            <a:spLocks noChangeArrowheads="1"/>
          </p:cNvSpPr>
          <p:nvPr/>
        </p:nvSpPr>
        <p:spPr bwMode="auto">
          <a:xfrm>
            <a:off x="8001000" y="3095108"/>
            <a:ext cx="2286000" cy="2209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54464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18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 </a:t>
            </a:r>
            <a:r>
              <a:rPr lang="en-US" sz="28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X,  Z = (X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b="1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1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b="1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2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dirty="0">
                <a:latin typeface="+mj-lt"/>
              </a:rPr>
              <a:t>Return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err="1">
                <a:latin typeface="+mj-lt"/>
              </a:rPr>
              <a:t>BCNFDecomp</a:t>
            </a:r>
            <a:r>
              <a:rPr lang="en-US" sz="2800" dirty="0">
                <a:latin typeface="+mj-lt"/>
              </a:rPr>
              <a:t>(R</a:t>
            </a:r>
            <a:r>
              <a:rPr lang="en-US" sz="2800" baseline="-25000" dirty="0">
                <a:latin typeface="+mj-lt"/>
              </a:rPr>
              <a:t>1</a:t>
            </a:r>
            <a:r>
              <a:rPr lang="en-US" sz="2800" dirty="0">
                <a:latin typeface="+mj-lt"/>
              </a:rPr>
              <a:t>), </a:t>
            </a:r>
            <a:r>
              <a:rPr lang="en-US" sz="2800" dirty="0" err="1">
                <a:latin typeface="+mj-lt"/>
              </a:rPr>
              <a:t>BCNFDecomp</a:t>
            </a:r>
            <a:r>
              <a:rPr lang="en-US" sz="2800" dirty="0">
                <a:latin typeface="+mj-lt"/>
              </a:rPr>
              <a:t>(R</a:t>
            </a:r>
            <a:r>
              <a:rPr lang="en-US" sz="2800" baseline="-25000" dirty="0">
                <a:latin typeface="+mj-lt"/>
              </a:rPr>
              <a:t>2</a:t>
            </a:r>
            <a:r>
              <a:rPr lang="en-US" sz="2800" dirty="0">
                <a:latin typeface="+mj-lt"/>
              </a:rPr>
              <a:t>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084574" y="5116357"/>
            <a:ext cx="379525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Proceed recursively until no more “bad” FDs!</a:t>
            </a:r>
            <a:endParaRPr lang="en-US" sz="2400" b="1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8678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422444" y="2003453"/>
            <a:ext cx="2862098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R(A,B,C,D,E)</a:t>
            </a:r>
            <a:endParaRPr lang="en-US" sz="28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003453"/>
            <a:ext cx="5837904" cy="378565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400" dirty="0" err="1">
                <a:latin typeface="+mj-lt"/>
              </a:rPr>
              <a:t>BCNFDecomp</a:t>
            </a:r>
            <a:r>
              <a:rPr lang="en-US" sz="2400" dirty="0">
                <a:latin typeface="+mj-lt"/>
              </a:rPr>
              <a:t>(R):</a:t>
            </a: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   Find a </a:t>
            </a:r>
            <a:r>
              <a:rPr lang="en-US" sz="2400" i="1" dirty="0">
                <a:latin typeface="+mj-lt"/>
              </a:rPr>
              <a:t>set of attributes </a:t>
            </a:r>
            <a:r>
              <a:rPr lang="en-US" sz="2400" dirty="0">
                <a:latin typeface="+mj-lt"/>
              </a:rPr>
              <a:t>X </a:t>
            </a:r>
            <a:r>
              <a:rPr lang="en-US" sz="2400" dirty="0" err="1">
                <a:latin typeface="+mj-lt"/>
              </a:rPr>
              <a:t>s.t.</a:t>
            </a:r>
            <a:r>
              <a:rPr lang="en-US" sz="2400" dirty="0">
                <a:latin typeface="+mj-lt"/>
              </a:rPr>
              <a:t>: X</a:t>
            </a:r>
            <a:r>
              <a:rPr lang="en-US" sz="2400" baseline="30000" dirty="0">
                <a:latin typeface="+mj-lt"/>
              </a:rPr>
              <a:t>+</a:t>
            </a:r>
            <a:r>
              <a:rPr lang="en-US" sz="2400" dirty="0">
                <a:latin typeface="+mj-lt"/>
              </a:rPr>
              <a:t> ≠ X and X</a:t>
            </a:r>
            <a:r>
              <a:rPr lang="en-US" sz="2400" baseline="30000" dirty="0">
                <a:latin typeface="+mj-lt"/>
              </a:rPr>
              <a:t>+ </a:t>
            </a:r>
            <a:r>
              <a:rPr lang="en-US" sz="2400" dirty="0">
                <a:latin typeface="+mj-lt"/>
              </a:rPr>
              <a:t>≠ [all attributes]</a:t>
            </a:r>
            <a:br>
              <a:rPr lang="en-US" sz="2400" dirty="0">
                <a:latin typeface="+mj-lt"/>
              </a:rPr>
            </a:br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   </a:t>
            </a:r>
            <a:r>
              <a:rPr lang="en-US" sz="2400" b="1" u="sng" dirty="0">
                <a:latin typeface="+mj-lt"/>
              </a:rPr>
              <a:t>if</a:t>
            </a:r>
            <a:r>
              <a:rPr lang="en-US" sz="2400" dirty="0">
                <a:latin typeface="+mj-lt"/>
              </a:rPr>
              <a:t> (not found) </a:t>
            </a:r>
            <a:r>
              <a:rPr lang="en-US" sz="2400" b="1" u="sng" dirty="0">
                <a:latin typeface="+mj-lt"/>
              </a:rPr>
              <a:t>then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latin typeface="+mj-lt"/>
              </a:rPr>
              <a:t>Return</a:t>
            </a:r>
            <a:r>
              <a:rPr lang="en-US" sz="2400" dirty="0">
                <a:latin typeface="+mj-lt"/>
              </a:rPr>
              <a:t> R</a:t>
            </a:r>
          </a:p>
          <a:p>
            <a:r>
              <a:rPr lang="en-US" sz="2400" dirty="0">
                <a:latin typeface="+mj-lt"/>
              </a:rPr>
              <a:t>   </a:t>
            </a:r>
          </a:p>
          <a:p>
            <a:r>
              <a:rPr lang="en-US" sz="2400" b="1" dirty="0">
                <a:latin typeface="+mj-lt"/>
              </a:rPr>
              <a:t>   </a:t>
            </a:r>
            <a:r>
              <a:rPr lang="en-US" sz="2400" b="1" u="sng" dirty="0">
                <a:latin typeface="+mj-lt"/>
              </a:rPr>
              <a:t>let</a:t>
            </a:r>
            <a:r>
              <a:rPr lang="en-US" sz="2400" dirty="0">
                <a:latin typeface="+mj-lt"/>
              </a:rPr>
              <a:t> Y = X</a:t>
            </a:r>
            <a:r>
              <a:rPr lang="en-US" sz="2400" baseline="30000" dirty="0">
                <a:latin typeface="+mj-lt"/>
              </a:rPr>
              <a:t>+</a:t>
            </a:r>
            <a:r>
              <a:rPr lang="en-US" sz="2400" dirty="0">
                <a:latin typeface="+mj-lt"/>
              </a:rPr>
              <a:t> - X,  Z = (X</a:t>
            </a:r>
            <a:r>
              <a:rPr lang="en-US" sz="2400" baseline="30000" dirty="0">
                <a:latin typeface="+mj-lt"/>
              </a:rPr>
              <a:t>+</a:t>
            </a:r>
            <a:r>
              <a:rPr lang="en-US" sz="2400" dirty="0">
                <a:latin typeface="+mj-lt"/>
              </a:rPr>
              <a:t>)</a:t>
            </a:r>
            <a:r>
              <a:rPr lang="en-US" sz="2400" baseline="30000" dirty="0">
                <a:latin typeface="+mj-lt"/>
              </a:rPr>
              <a:t>C</a:t>
            </a:r>
            <a:r>
              <a:rPr lang="en-US" sz="2400" dirty="0">
                <a:latin typeface="+mj-lt"/>
              </a:rPr>
              <a:t> </a:t>
            </a: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   </a:t>
            </a:r>
            <a:r>
              <a:rPr lang="en-US" sz="2400" b="1" dirty="0">
                <a:latin typeface="+mj-lt"/>
              </a:rPr>
              <a:t>decompose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dirty="0">
                <a:latin typeface="+mj-lt"/>
              </a:rPr>
              <a:t> into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b="1" baseline="-25000" dirty="0">
                <a:latin typeface="+mj-lt"/>
              </a:rPr>
              <a:t>1</a:t>
            </a:r>
            <a:r>
              <a:rPr lang="en-US" sz="2400" b="1" dirty="0">
                <a:latin typeface="+mj-lt"/>
              </a:rPr>
              <a:t>(X </a:t>
            </a:r>
            <a:r>
              <a:rPr lang="en-US" sz="2400" b="1" dirty="0">
                <a:latin typeface="+mj-lt"/>
                <a:sym typeface="Symbol" charset="2"/>
              </a:rPr>
              <a:t> Y</a:t>
            </a:r>
            <a:r>
              <a:rPr lang="en-US" sz="2400" b="1" dirty="0">
                <a:latin typeface="+mj-lt"/>
              </a:rPr>
              <a:t>) </a:t>
            </a:r>
            <a:r>
              <a:rPr lang="en-US" sz="2400" dirty="0">
                <a:latin typeface="+mj-lt"/>
              </a:rPr>
              <a:t>and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b="1" baseline="-25000" dirty="0">
                <a:latin typeface="+mj-lt"/>
              </a:rPr>
              <a:t>2</a:t>
            </a:r>
            <a:r>
              <a:rPr lang="en-US" sz="2400" b="1" dirty="0">
                <a:latin typeface="+mj-lt"/>
              </a:rPr>
              <a:t>(X </a:t>
            </a:r>
            <a:r>
              <a:rPr lang="en-US" sz="2400" b="1" dirty="0">
                <a:latin typeface="+mj-lt"/>
                <a:sym typeface="Symbol" charset="2"/>
              </a:rPr>
              <a:t> Z</a:t>
            </a:r>
            <a:r>
              <a:rPr lang="en-US" sz="2400" b="1" dirty="0">
                <a:latin typeface="+mj-lt"/>
              </a:rPr>
              <a:t>)</a:t>
            </a:r>
            <a:br>
              <a:rPr lang="en-US" sz="2400" b="1" dirty="0">
                <a:latin typeface="+mj-lt"/>
              </a:rPr>
            </a:br>
            <a:r>
              <a:rPr lang="en-US" sz="2400" dirty="0">
                <a:latin typeface="+mj-lt"/>
              </a:rPr>
              <a:t>   </a:t>
            </a:r>
          </a:p>
          <a:p>
            <a:r>
              <a:rPr lang="en-US" sz="2400" dirty="0">
                <a:latin typeface="+mj-lt"/>
              </a:rPr>
              <a:t>   </a:t>
            </a:r>
            <a:r>
              <a:rPr lang="en-US" sz="2400" b="1" dirty="0">
                <a:latin typeface="+mj-lt"/>
              </a:rPr>
              <a:t>Return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BCNFDecomp</a:t>
            </a:r>
            <a:r>
              <a:rPr lang="en-US" sz="2400" dirty="0">
                <a:latin typeface="+mj-lt"/>
              </a:rPr>
              <a:t>(R</a:t>
            </a:r>
            <a:r>
              <a:rPr lang="en-US" sz="2400" baseline="-25000" dirty="0">
                <a:latin typeface="+mj-lt"/>
              </a:rPr>
              <a:t>1</a:t>
            </a:r>
            <a:r>
              <a:rPr lang="en-US" sz="2400" dirty="0">
                <a:latin typeface="+mj-lt"/>
              </a:rPr>
              <a:t>), </a:t>
            </a:r>
            <a:r>
              <a:rPr lang="en-US" sz="2400" dirty="0" err="1">
                <a:latin typeface="+mj-lt"/>
              </a:rPr>
              <a:t>BCNFDecomp</a:t>
            </a:r>
            <a:r>
              <a:rPr lang="en-US" sz="2400" dirty="0">
                <a:latin typeface="+mj-lt"/>
              </a:rPr>
              <a:t>(R</a:t>
            </a:r>
            <a:r>
              <a:rPr lang="en-US" sz="2400" baseline="-25000" dirty="0">
                <a:latin typeface="+mj-lt"/>
              </a:rPr>
              <a:t>2</a:t>
            </a:r>
            <a:r>
              <a:rPr lang="en-US" sz="2400" dirty="0">
                <a:latin typeface="+mj-lt"/>
              </a:rPr>
              <a:t>)</a:t>
            </a: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Example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422444" y="3115667"/>
            <a:ext cx="2862098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{A} </a:t>
            </a:r>
            <a:r>
              <a:rPr lang="en-US" sz="28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{B,C}</a:t>
            </a:r>
          </a:p>
          <a:p>
            <a:r>
              <a:rPr lang="en-US" sz="28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{C} </a:t>
            </a:r>
            <a:r>
              <a:rPr lang="en-US" sz="28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{D}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30683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Lecture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Boyce-</a:t>
            </a:r>
            <a:r>
              <a:rPr lang="en-US" dirty="0" err="1">
                <a:latin typeface="+mj-lt"/>
              </a:rPr>
              <a:t>Codd</a:t>
            </a:r>
            <a:r>
              <a:rPr lang="en-US" dirty="0">
                <a:latin typeface="+mj-lt"/>
              </a:rPr>
              <a:t> Normal Form</a:t>
            </a:r>
          </a:p>
          <a:p>
            <a:pPr lvl="1"/>
            <a:r>
              <a:rPr lang="en-US" dirty="0">
                <a:latin typeface="+mj-lt"/>
              </a:rPr>
              <a:t>ACTIVITY</a:t>
            </a:r>
          </a:p>
          <a:p>
            <a:pPr lvl="1"/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Decompositions &amp; 3NF</a:t>
            </a:r>
          </a:p>
          <a:p>
            <a:pPr lvl="1"/>
            <a:r>
              <a:rPr lang="en-US" dirty="0">
                <a:latin typeface="+mj-lt"/>
              </a:rPr>
              <a:t>ACTIVITY</a:t>
            </a:r>
          </a:p>
          <a:p>
            <a:pPr lvl="1"/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MVDs</a:t>
            </a:r>
          </a:p>
          <a:p>
            <a:pPr lvl="1"/>
            <a:r>
              <a:rPr lang="en-US" dirty="0">
                <a:latin typeface="+mj-lt"/>
              </a:rPr>
              <a:t>ACTIVITY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0919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E3D04-EE70-B349-A33E-80782C59E7D8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245766" name="Oval 6"/>
          <p:cNvSpPr>
            <a:spLocks noChangeArrowheads="1"/>
          </p:cNvSpPr>
          <p:nvPr/>
        </p:nvSpPr>
        <p:spPr bwMode="auto">
          <a:xfrm>
            <a:off x="2161526" y="1811870"/>
            <a:ext cx="6146732" cy="1220474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  <a:spcBef>
                <a:spcPct val="20000"/>
              </a:spcBef>
            </a:pPr>
            <a:r>
              <a:rPr lang="en-US" sz="2800" dirty="0">
                <a:solidFill>
                  <a:schemeClr val="accent2"/>
                </a:solidFill>
                <a:latin typeface="Calibri"/>
              </a:rPr>
              <a:t>R(A,B,C,D,E)</a:t>
            </a:r>
            <a:br>
              <a:rPr lang="en-US" sz="2800" dirty="0">
                <a:solidFill>
                  <a:prstClr val="black"/>
                </a:solidFill>
                <a:latin typeface="Calibri"/>
              </a:rPr>
            </a:br>
            <a:r>
              <a:rPr lang="en-US" sz="2800" dirty="0">
                <a:solidFill>
                  <a:prstClr val="black"/>
                </a:solidFill>
                <a:latin typeface="Calibri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{A}</a:t>
            </a:r>
            <a:r>
              <a:rPr lang="en-US" sz="2800" baseline="30000" dirty="0">
                <a:solidFill>
                  <a:srgbClr val="C00000"/>
                </a:solidFill>
                <a:latin typeface="Calibri"/>
              </a:rPr>
              <a:t>+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 = {A,B,C,D} ≠ {A,B,C,D,E}</a:t>
            </a:r>
          </a:p>
        </p:txBody>
      </p:sp>
      <p:sp>
        <p:nvSpPr>
          <p:cNvPr id="245768" name="Oval 8"/>
          <p:cNvSpPr>
            <a:spLocks noChangeArrowheads="1"/>
          </p:cNvSpPr>
          <p:nvPr/>
        </p:nvSpPr>
        <p:spPr bwMode="auto">
          <a:xfrm>
            <a:off x="523769" y="3659138"/>
            <a:ext cx="4945734" cy="1341656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sz="2800" baseline="-25000" dirty="0">
                <a:solidFill>
                  <a:schemeClr val="accent2"/>
                </a:solidFill>
                <a:latin typeface="Calibri"/>
              </a:rPr>
              <a:t>1</a:t>
            </a:r>
            <a:r>
              <a:rPr lang="en-US" sz="2800" dirty="0">
                <a:solidFill>
                  <a:schemeClr val="accent2"/>
                </a:solidFill>
                <a:latin typeface="Calibri"/>
              </a:rPr>
              <a:t>(A,B,C,D)</a:t>
            </a:r>
            <a:br>
              <a:rPr lang="en-US" sz="2800" dirty="0">
                <a:solidFill>
                  <a:prstClr val="black"/>
                </a:solidFill>
                <a:latin typeface="Calibri"/>
              </a:rPr>
            </a:br>
            <a:r>
              <a:rPr lang="en-US" sz="2800" dirty="0">
                <a:solidFill>
                  <a:prstClr val="black"/>
                </a:solidFill>
                <a:latin typeface="Calibri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{C}</a:t>
            </a:r>
            <a:r>
              <a:rPr lang="en-US" sz="2800" baseline="30000" dirty="0">
                <a:solidFill>
                  <a:srgbClr val="C00000"/>
                </a:solidFill>
                <a:latin typeface="Calibri"/>
              </a:rPr>
              <a:t>+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 = {C,D} ≠ {A,B,C,D}</a:t>
            </a:r>
          </a:p>
        </p:txBody>
      </p:sp>
      <p:sp>
        <p:nvSpPr>
          <p:cNvPr id="245769" name="Oval 9"/>
          <p:cNvSpPr>
            <a:spLocks noChangeArrowheads="1"/>
          </p:cNvSpPr>
          <p:nvPr/>
        </p:nvSpPr>
        <p:spPr bwMode="auto">
          <a:xfrm>
            <a:off x="8456735" y="5607049"/>
            <a:ext cx="1681037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sz="2800" baseline="-25000" dirty="0">
                <a:solidFill>
                  <a:schemeClr val="accent2"/>
                </a:solidFill>
                <a:latin typeface="Calibri"/>
              </a:rPr>
              <a:t>2</a:t>
            </a:r>
            <a:r>
              <a:rPr lang="en-US" sz="2800" dirty="0">
                <a:solidFill>
                  <a:schemeClr val="accent2"/>
                </a:solidFill>
                <a:latin typeface="Calibri"/>
              </a:rPr>
              <a:t>(A,E)</a:t>
            </a:r>
          </a:p>
        </p:txBody>
      </p:sp>
      <p:cxnSp>
        <p:nvCxnSpPr>
          <p:cNvPr id="245773" name="AutoShape 13"/>
          <p:cNvCxnSpPr>
            <a:cxnSpLocks noChangeShapeType="1"/>
            <a:stCxn id="245766" idx="4"/>
            <a:endCxn id="245768" idx="0"/>
          </p:cNvCxnSpPr>
          <p:nvPr/>
        </p:nvCxnSpPr>
        <p:spPr bwMode="auto">
          <a:xfrm flipH="1">
            <a:off x="2996636" y="3032344"/>
            <a:ext cx="2238256" cy="626794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245774" name="AutoShape 14"/>
          <p:cNvCxnSpPr>
            <a:cxnSpLocks noChangeShapeType="1"/>
            <a:stCxn id="245766" idx="4"/>
            <a:endCxn id="245769" idx="0"/>
          </p:cNvCxnSpPr>
          <p:nvPr/>
        </p:nvCxnSpPr>
        <p:spPr bwMode="auto">
          <a:xfrm>
            <a:off x="5234892" y="3032344"/>
            <a:ext cx="4062362" cy="257470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245770" name="Oval 10"/>
          <p:cNvSpPr>
            <a:spLocks noChangeArrowheads="1"/>
          </p:cNvSpPr>
          <p:nvPr/>
        </p:nvSpPr>
        <p:spPr bwMode="auto">
          <a:xfrm>
            <a:off x="539808" y="5607049"/>
            <a:ext cx="1765703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baseline="-25000" dirty="0">
                <a:solidFill>
                  <a:schemeClr val="accent2"/>
                </a:solidFill>
                <a:latin typeface="Calibri"/>
              </a:rPr>
              <a:t>11</a:t>
            </a:r>
            <a:r>
              <a:rPr lang="en-US" sz="2800" dirty="0">
                <a:solidFill>
                  <a:schemeClr val="accent2"/>
                </a:solidFill>
                <a:latin typeface="Calibri"/>
              </a:rPr>
              <a:t>(C,D)</a:t>
            </a:r>
          </a:p>
        </p:txBody>
      </p:sp>
      <p:sp>
        <p:nvSpPr>
          <p:cNvPr id="245771" name="Oval 11"/>
          <p:cNvSpPr>
            <a:spLocks noChangeArrowheads="1"/>
          </p:cNvSpPr>
          <p:nvPr/>
        </p:nvSpPr>
        <p:spPr bwMode="auto">
          <a:xfrm>
            <a:off x="3793625" y="5606683"/>
            <a:ext cx="2147822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baseline="-25000" dirty="0">
                <a:solidFill>
                  <a:schemeClr val="accent2"/>
                </a:solidFill>
                <a:latin typeface="Calibri"/>
              </a:rPr>
              <a:t>12</a:t>
            </a:r>
            <a:r>
              <a:rPr lang="en-US" sz="2800" dirty="0">
                <a:solidFill>
                  <a:schemeClr val="accent2"/>
                </a:solidFill>
                <a:latin typeface="Calibri"/>
              </a:rPr>
              <a:t>(A,B,C)</a:t>
            </a:r>
          </a:p>
        </p:txBody>
      </p:sp>
      <p:cxnSp>
        <p:nvCxnSpPr>
          <p:cNvPr id="245775" name="AutoShape 15"/>
          <p:cNvCxnSpPr>
            <a:cxnSpLocks noChangeShapeType="1"/>
            <a:stCxn id="245768" idx="4"/>
            <a:endCxn id="245770" idx="0"/>
          </p:cNvCxnSpPr>
          <p:nvPr/>
        </p:nvCxnSpPr>
        <p:spPr bwMode="auto">
          <a:xfrm flipH="1">
            <a:off x="1422660" y="5000794"/>
            <a:ext cx="1573976" cy="60625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245776" name="AutoShape 16"/>
          <p:cNvCxnSpPr>
            <a:cxnSpLocks noChangeShapeType="1"/>
            <a:stCxn id="245768" idx="4"/>
            <a:endCxn id="245771" idx="0"/>
          </p:cNvCxnSpPr>
          <p:nvPr/>
        </p:nvCxnSpPr>
        <p:spPr bwMode="auto">
          <a:xfrm>
            <a:off x="2996636" y="5000794"/>
            <a:ext cx="1870900" cy="605889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8798960" y="716586"/>
            <a:ext cx="2862098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R(A,B,C,D,E)</a:t>
            </a:r>
            <a:endParaRPr lang="en-US" sz="28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798960" y="1523981"/>
            <a:ext cx="2862098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{A} </a:t>
            </a:r>
            <a:r>
              <a:rPr lang="en-US" sz="28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{B,C}</a:t>
            </a:r>
          </a:p>
          <a:p>
            <a:r>
              <a:rPr lang="en-US" sz="28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{C} </a:t>
            </a:r>
            <a:r>
              <a:rPr lang="en-US" sz="28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{D}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91417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66" grpId="0" animBg="1" autoUpdateAnimBg="0"/>
      <p:bldP spid="245768" grpId="0" animBg="1"/>
      <p:bldP spid="245769" grpId="0" animBg="1"/>
      <p:bldP spid="245770" grpId="0" animBg="1"/>
      <p:bldP spid="24577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 action="ppaction://hlinkfile"/>
              </a:rPr>
              <a:t>DB-WS06a.ipynb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21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638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ACTIVITY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25072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Decompositions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22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173118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Decompose to remove redundancies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/>
              <a:t>We saw that </a:t>
            </a:r>
            <a:r>
              <a:rPr lang="en-US" b="1" dirty="0"/>
              <a:t>redundancies</a:t>
            </a:r>
            <a:r>
              <a:rPr lang="en-US" dirty="0"/>
              <a:t> in the data (“bad FDs”) can lead to data anomalies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We developed mechanisms to </a:t>
            </a:r>
            <a:r>
              <a:rPr lang="en-US" b="1" dirty="0"/>
              <a:t>detect and remove redundancies by decomposing tables into BCNF</a:t>
            </a:r>
          </a:p>
          <a:p>
            <a:pPr marL="971550" lvl="1" indent="-514350">
              <a:buAutoNum type="arabicPeriod"/>
            </a:pPr>
            <a:r>
              <a:rPr lang="en-US" dirty="0"/>
              <a:t>BCNF decomposition is </a:t>
            </a:r>
            <a:r>
              <a:rPr lang="en-US" i="1" dirty="0"/>
              <a:t>standard practice- </a:t>
            </a:r>
            <a:r>
              <a:rPr lang="en-US" dirty="0"/>
              <a:t>very powerful &amp; widely used!</a:t>
            </a:r>
          </a:p>
          <a:p>
            <a:pPr marL="971550" lvl="1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However, sometimes decompositions can lead to </a:t>
            </a:r>
            <a:r>
              <a:rPr lang="en-US" b="1" dirty="0"/>
              <a:t>more subtle unwanted effects…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23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4192273" y="6001407"/>
            <a:ext cx="3807453" cy="5232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>
                <a:latin typeface="+mj-lt"/>
              </a:rPr>
              <a:t>When does this happen?</a:t>
            </a:r>
          </a:p>
        </p:txBody>
      </p:sp>
    </p:spTree>
    <p:extLst>
      <p:ext uri="{BB962C8B-B14F-4D97-AF65-F5344CB8AC3E}">
        <p14:creationId xmlns:p14="http://schemas.microsoft.com/office/powerpoint/2010/main" val="925516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5713E-6982-4F42-8D47-6293227203A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Decompositions in General</a:t>
            </a:r>
          </a:p>
        </p:txBody>
      </p:sp>
      <p:sp>
        <p:nvSpPr>
          <p:cNvPr id="233475" name="Text Box 3"/>
          <p:cNvSpPr txBox="1">
            <a:spLocks noChangeArrowheads="1"/>
          </p:cNvSpPr>
          <p:nvPr/>
        </p:nvSpPr>
        <p:spPr bwMode="auto">
          <a:xfrm>
            <a:off x="2680328" y="5084083"/>
            <a:ext cx="681949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schemeClr val="accent2"/>
                </a:solidFill>
                <a:latin typeface="+mj-lt"/>
              </a:rPr>
              <a:t>R</a:t>
            </a:r>
            <a:r>
              <a:rPr lang="en-US" sz="2800" baseline="-25000" dirty="0">
                <a:solidFill>
                  <a:schemeClr val="accent2"/>
                </a:solidFill>
                <a:latin typeface="+mj-lt"/>
              </a:rPr>
              <a:t>1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= the </a:t>
            </a:r>
            <a:r>
              <a:rPr lang="en-US" sz="2800" i="1" dirty="0">
                <a:solidFill>
                  <a:prstClr val="black"/>
                </a:solidFill>
                <a:latin typeface="+mj-lt"/>
              </a:rPr>
              <a:t>projection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of R on </a:t>
            </a:r>
            <a:r>
              <a:rPr lang="en-US" sz="2800" dirty="0">
                <a:solidFill>
                  <a:schemeClr val="accent2"/>
                </a:solidFill>
                <a:latin typeface="+mj-lt"/>
              </a:rPr>
              <a:t>A</a:t>
            </a:r>
            <a:r>
              <a:rPr lang="en-US" sz="2800" baseline="-25000" dirty="0">
                <a:solidFill>
                  <a:schemeClr val="accent2"/>
                </a:solidFill>
                <a:latin typeface="+mj-lt"/>
              </a:rPr>
              <a:t>1</a:t>
            </a:r>
            <a:r>
              <a:rPr lang="en-US" sz="2800" dirty="0">
                <a:solidFill>
                  <a:schemeClr val="accent2"/>
                </a:solidFill>
                <a:latin typeface="+mj-lt"/>
              </a:rPr>
              <a:t>, ..., A</a:t>
            </a:r>
            <a:r>
              <a:rPr lang="en-US" sz="2800" baseline="-25000" dirty="0">
                <a:solidFill>
                  <a:schemeClr val="accent2"/>
                </a:solidFill>
                <a:latin typeface="+mj-lt"/>
              </a:rPr>
              <a:t>n</a:t>
            </a:r>
            <a:r>
              <a:rPr lang="en-US" sz="2800" dirty="0">
                <a:solidFill>
                  <a:schemeClr val="accent2"/>
                </a:solidFill>
                <a:latin typeface="+mj-lt"/>
              </a:rPr>
              <a:t>, B</a:t>
            </a:r>
            <a:r>
              <a:rPr lang="en-US" sz="2800" baseline="-25000" dirty="0">
                <a:solidFill>
                  <a:schemeClr val="accent2"/>
                </a:solidFill>
                <a:latin typeface="+mj-lt"/>
              </a:rPr>
              <a:t>1</a:t>
            </a:r>
            <a:r>
              <a:rPr lang="en-US" sz="2800" dirty="0">
                <a:solidFill>
                  <a:schemeClr val="accent2"/>
                </a:solidFill>
                <a:latin typeface="+mj-lt"/>
              </a:rPr>
              <a:t>, ..., </a:t>
            </a:r>
            <a:r>
              <a:rPr lang="en-US" sz="2800" dirty="0" err="1">
                <a:solidFill>
                  <a:schemeClr val="accent2"/>
                </a:solidFill>
                <a:latin typeface="+mj-lt"/>
              </a:rPr>
              <a:t>B</a:t>
            </a:r>
            <a:r>
              <a:rPr lang="en-US" sz="2800" baseline="-25000" dirty="0" err="1">
                <a:solidFill>
                  <a:schemeClr val="accent2"/>
                </a:solidFill>
                <a:latin typeface="+mj-lt"/>
              </a:rPr>
              <a:t>m</a:t>
            </a:r>
            <a:r>
              <a:rPr lang="en-US" sz="2800" baseline="-25000" dirty="0">
                <a:solidFill>
                  <a:schemeClr val="accent2"/>
                </a:solidFill>
                <a:latin typeface="+mj-lt"/>
              </a:rPr>
              <a:t> </a:t>
            </a:r>
          </a:p>
        </p:txBody>
      </p:sp>
      <p:sp>
        <p:nvSpPr>
          <p:cNvPr id="233476" name="Text Box 4"/>
          <p:cNvSpPr txBox="1">
            <a:spLocks noChangeArrowheads="1"/>
          </p:cNvSpPr>
          <p:nvPr/>
        </p:nvSpPr>
        <p:spPr bwMode="auto">
          <a:xfrm>
            <a:off x="3225612" y="2396673"/>
            <a:ext cx="5728928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,...,B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 </a:t>
            </a:r>
          </a:p>
        </p:txBody>
      </p:sp>
      <p:sp>
        <p:nvSpPr>
          <p:cNvPr id="233477" name="Rectangle 5"/>
          <p:cNvSpPr>
            <a:spLocks noChangeArrowheads="1"/>
          </p:cNvSpPr>
          <p:nvPr/>
        </p:nvSpPr>
        <p:spPr bwMode="auto">
          <a:xfrm>
            <a:off x="1941183" y="3740378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</a:t>
            </a:r>
            <a:r>
              <a:rPr lang="en-US" sz="2400" baseline="-250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33478" name="Rectangle 6"/>
          <p:cNvSpPr>
            <a:spLocks noChangeArrowheads="1"/>
          </p:cNvSpPr>
          <p:nvPr/>
        </p:nvSpPr>
        <p:spPr bwMode="auto">
          <a:xfrm>
            <a:off x="6408117" y="3740378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2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33479" name="Line 7"/>
          <p:cNvSpPr>
            <a:spLocks noChangeShapeType="1"/>
          </p:cNvSpPr>
          <p:nvPr/>
        </p:nvSpPr>
        <p:spPr bwMode="auto">
          <a:xfrm flipH="1">
            <a:off x="3595960" y="2984302"/>
            <a:ext cx="1366684" cy="69642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3480" name="Line 8"/>
          <p:cNvSpPr>
            <a:spLocks noChangeShapeType="1"/>
          </p:cNvSpPr>
          <p:nvPr/>
        </p:nvSpPr>
        <p:spPr bwMode="auto">
          <a:xfrm>
            <a:off x="6555470" y="2954477"/>
            <a:ext cx="1288025" cy="75607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</a:p>
          </p:txBody>
        </p:sp>
      </p:grp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2680328" y="5674689"/>
            <a:ext cx="675537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schemeClr val="accent2"/>
                </a:solidFill>
                <a:latin typeface="+mj-lt"/>
              </a:rPr>
              <a:t>R</a:t>
            </a:r>
            <a:r>
              <a:rPr lang="en-US" sz="2800" baseline="-25000" dirty="0">
                <a:solidFill>
                  <a:schemeClr val="accent2"/>
                </a:solidFill>
                <a:latin typeface="+mj-lt"/>
              </a:rPr>
              <a:t>2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= the </a:t>
            </a:r>
            <a:r>
              <a:rPr lang="en-US" sz="2800" i="1" dirty="0">
                <a:solidFill>
                  <a:prstClr val="black"/>
                </a:solidFill>
                <a:latin typeface="+mj-lt"/>
              </a:rPr>
              <a:t>projection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of R on </a:t>
            </a:r>
            <a:r>
              <a:rPr lang="en-US" sz="2800" dirty="0">
                <a:solidFill>
                  <a:schemeClr val="accent2"/>
                </a:solidFill>
                <a:latin typeface="+mj-lt"/>
              </a:rPr>
              <a:t>A</a:t>
            </a:r>
            <a:r>
              <a:rPr lang="en-US" sz="2800" baseline="-25000" dirty="0">
                <a:solidFill>
                  <a:schemeClr val="accent2"/>
                </a:solidFill>
                <a:latin typeface="+mj-lt"/>
              </a:rPr>
              <a:t>1</a:t>
            </a:r>
            <a:r>
              <a:rPr lang="en-US" sz="2800" dirty="0">
                <a:solidFill>
                  <a:schemeClr val="accent2"/>
                </a:solidFill>
                <a:latin typeface="+mj-lt"/>
              </a:rPr>
              <a:t>, ..., A</a:t>
            </a:r>
            <a:r>
              <a:rPr lang="en-US" sz="2800" baseline="-25000" dirty="0">
                <a:solidFill>
                  <a:schemeClr val="accent2"/>
                </a:solidFill>
                <a:latin typeface="+mj-lt"/>
              </a:rPr>
              <a:t>n</a:t>
            </a:r>
            <a:r>
              <a:rPr lang="en-US" sz="2800" dirty="0">
                <a:solidFill>
                  <a:schemeClr val="accent2"/>
                </a:solidFill>
                <a:latin typeface="+mj-lt"/>
              </a:rPr>
              <a:t>, C</a:t>
            </a:r>
            <a:r>
              <a:rPr lang="en-US" sz="2800" baseline="-25000" dirty="0">
                <a:solidFill>
                  <a:schemeClr val="accent2"/>
                </a:solidFill>
                <a:latin typeface="+mj-lt"/>
              </a:rPr>
              <a:t>1</a:t>
            </a:r>
            <a:r>
              <a:rPr lang="en-US" sz="2800" dirty="0">
                <a:solidFill>
                  <a:schemeClr val="accent2"/>
                </a:solidFill>
                <a:latin typeface="+mj-lt"/>
              </a:rPr>
              <a:t>, ..., </a:t>
            </a:r>
            <a:r>
              <a:rPr lang="en-US" sz="2800" dirty="0" err="1">
                <a:solidFill>
                  <a:schemeClr val="accent2"/>
                </a:solidFill>
                <a:latin typeface="+mj-lt"/>
              </a:rPr>
              <a:t>C</a:t>
            </a:r>
            <a:r>
              <a:rPr lang="en-US" sz="2800" baseline="-25000" dirty="0" err="1">
                <a:solidFill>
                  <a:schemeClr val="accent2"/>
                </a:solidFill>
                <a:latin typeface="+mj-lt"/>
              </a:rPr>
              <a:t>p</a:t>
            </a:r>
            <a:r>
              <a:rPr lang="en-US" sz="2800" baseline="-25000" dirty="0">
                <a:solidFill>
                  <a:schemeClr val="accent2"/>
                </a:solidFill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62082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3475" grpId="0"/>
      <p:bldP spid="233477" grpId="0" animBg="1"/>
      <p:bldP spid="233478" grpId="0" animBg="1"/>
      <p:bldP spid="233479" grpId="0" animBg="1"/>
      <p:bldP spid="233480" grpId="0" animBg="1"/>
      <p:bldP spid="1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6032" y="6336290"/>
            <a:ext cx="2133600" cy="365125"/>
          </a:xfrm>
        </p:spPr>
        <p:txBody>
          <a:bodyPr/>
          <a:lstStyle/>
          <a:p>
            <a:fld id="{16FA80AB-1CD0-0C40-95AA-40D8B5DE940C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25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34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Theory of Decomposition</a:t>
            </a:r>
          </a:p>
        </p:txBody>
      </p:sp>
      <p:graphicFrame>
        <p:nvGraphicFramePr>
          <p:cNvPr id="234500" name="Group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223634"/>
              </p:ext>
            </p:extLst>
          </p:nvPr>
        </p:nvGraphicFramePr>
        <p:xfrm>
          <a:off x="2498966" y="1959948"/>
          <a:ext cx="4857347" cy="1828800"/>
        </p:xfrm>
        <a:graphic>
          <a:graphicData uri="http://schemas.openxmlformats.org/drawingml/2006/table">
            <a:tbl>
              <a:tblPr/>
              <a:tblGrid>
                <a:gridCol w="19328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07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37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27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76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24.99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34522" name="Group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8024869"/>
              </p:ext>
            </p:extLst>
          </p:nvPr>
        </p:nvGraphicFramePr>
        <p:xfrm>
          <a:off x="1465602" y="4648836"/>
          <a:ext cx="2843153" cy="1828800"/>
        </p:xfrm>
        <a:graphic>
          <a:graphicData uri="http://schemas.openxmlformats.org/drawingml/2006/table">
            <a:tbl>
              <a:tblPr/>
              <a:tblGrid>
                <a:gridCol w="17789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41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27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76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24.99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34541" name="Group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77019"/>
              </p:ext>
            </p:extLst>
          </p:nvPr>
        </p:nvGraphicFramePr>
        <p:xfrm>
          <a:off x="5375035" y="4648836"/>
          <a:ext cx="3352953" cy="1870017"/>
        </p:xfrm>
        <a:graphic>
          <a:graphicData uri="http://schemas.openxmlformats.org/drawingml/2006/table">
            <a:tbl>
              <a:tblPr/>
              <a:tblGrid>
                <a:gridCol w="17052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77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841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76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34558" name="Line 62"/>
          <p:cNvSpPr>
            <a:spLocks noChangeShapeType="1"/>
          </p:cNvSpPr>
          <p:nvPr/>
        </p:nvSpPr>
        <p:spPr bwMode="auto">
          <a:xfrm flipH="1">
            <a:off x="3089112" y="4114800"/>
            <a:ext cx="3810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 sz="16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4559" name="Line 63"/>
          <p:cNvSpPr>
            <a:spLocks noChangeShapeType="1"/>
          </p:cNvSpPr>
          <p:nvPr/>
        </p:nvSpPr>
        <p:spPr bwMode="auto">
          <a:xfrm>
            <a:off x="6594312" y="4114800"/>
            <a:ext cx="4572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 sz="16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4560" name="Text Box 64"/>
          <p:cNvSpPr txBox="1">
            <a:spLocks noChangeArrowheads="1"/>
          </p:cNvSpPr>
          <p:nvPr/>
        </p:nvSpPr>
        <p:spPr bwMode="auto">
          <a:xfrm>
            <a:off x="8721790" y="2967092"/>
            <a:ext cx="2907843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+mj-lt"/>
              </a:rPr>
              <a:t>I.e. it is a </a:t>
            </a:r>
            <a:r>
              <a:rPr lang="en-US" sz="2800" b="1" u="sng" dirty="0">
                <a:solidFill>
                  <a:prstClr val="black"/>
                </a:solidFill>
                <a:latin typeface="+mj-lt"/>
              </a:rPr>
              <a:t>Lossless decomposition</a:t>
            </a:r>
          </a:p>
        </p:txBody>
      </p:sp>
      <p:sp>
        <p:nvSpPr>
          <p:cNvPr id="11" name="Text Box 64"/>
          <p:cNvSpPr txBox="1">
            <a:spLocks noChangeArrowheads="1"/>
          </p:cNvSpPr>
          <p:nvPr/>
        </p:nvSpPr>
        <p:spPr bwMode="auto">
          <a:xfrm>
            <a:off x="8727987" y="1355850"/>
            <a:ext cx="2901645" cy="13849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Sometimes a decomposition is “correct”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3464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4558" grpId="0" animBg="1"/>
      <p:bldP spid="234559" grpId="0" animBg="1"/>
      <p:bldP spid="234560" grpId="0" animBg="1"/>
      <p:bldP spid="1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0BDDF-0355-E84F-9D92-0AD1470BA509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355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Lossy</a:t>
            </a:r>
            <a:r>
              <a:rPr lang="en-US" dirty="0"/>
              <a:t> Decomposition</a:t>
            </a:r>
          </a:p>
        </p:txBody>
      </p:sp>
      <p:graphicFrame>
        <p:nvGraphicFramePr>
          <p:cNvPr id="235524" name="Group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9429916"/>
              </p:ext>
            </p:extLst>
          </p:nvPr>
        </p:nvGraphicFramePr>
        <p:xfrm>
          <a:off x="2450828" y="1770546"/>
          <a:ext cx="4574038" cy="1828800"/>
        </p:xfrm>
        <a:graphic>
          <a:graphicData uri="http://schemas.openxmlformats.org/drawingml/2006/table">
            <a:tbl>
              <a:tblPr/>
              <a:tblGrid>
                <a:gridCol w="17976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84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79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27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76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24.99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35546" name="Group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431769"/>
              </p:ext>
            </p:extLst>
          </p:nvPr>
        </p:nvGraphicFramePr>
        <p:xfrm>
          <a:off x="838200" y="4527550"/>
          <a:ext cx="3428035" cy="1828800"/>
        </p:xfrm>
        <a:graphic>
          <a:graphicData uri="http://schemas.openxmlformats.org/drawingml/2006/table">
            <a:tbl>
              <a:tblPr/>
              <a:tblGrid>
                <a:gridCol w="1608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93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27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76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35563" name="Group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4238363"/>
              </p:ext>
            </p:extLst>
          </p:nvPr>
        </p:nvGraphicFramePr>
        <p:xfrm>
          <a:off x="5919482" y="4517437"/>
          <a:ext cx="2761973" cy="1828800"/>
        </p:xfrm>
        <a:graphic>
          <a:graphicData uri="http://schemas.openxmlformats.org/drawingml/2006/table">
            <a:tbl>
              <a:tblPr/>
              <a:tblGrid>
                <a:gridCol w="1020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412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27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76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24.99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35580" name="Line 60"/>
          <p:cNvSpPr>
            <a:spLocks noChangeShapeType="1"/>
          </p:cNvSpPr>
          <p:nvPr/>
        </p:nvSpPr>
        <p:spPr bwMode="auto">
          <a:xfrm flipH="1">
            <a:off x="3199098" y="3862369"/>
            <a:ext cx="7620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5581" name="Line 61"/>
          <p:cNvSpPr>
            <a:spLocks noChangeShapeType="1"/>
          </p:cNvSpPr>
          <p:nvPr/>
        </p:nvSpPr>
        <p:spPr bwMode="auto">
          <a:xfrm>
            <a:off x="5614682" y="3829791"/>
            <a:ext cx="6096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" name="Text Box 64"/>
          <p:cNvSpPr txBox="1">
            <a:spLocks noChangeArrowheads="1"/>
          </p:cNvSpPr>
          <p:nvPr/>
        </p:nvSpPr>
        <p:spPr bwMode="auto">
          <a:xfrm>
            <a:off x="8727987" y="2929054"/>
            <a:ext cx="2494969" cy="95410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+mj-lt"/>
              </a:rPr>
              <a:t>What’s wrong here?</a:t>
            </a:r>
          </a:p>
        </p:txBody>
      </p:sp>
      <p:sp>
        <p:nvSpPr>
          <p:cNvPr id="14" name="Text Box 64"/>
          <p:cNvSpPr txBox="1">
            <a:spLocks noChangeArrowheads="1"/>
          </p:cNvSpPr>
          <p:nvPr/>
        </p:nvSpPr>
        <p:spPr bwMode="auto">
          <a:xfrm>
            <a:off x="8727987" y="1641482"/>
            <a:ext cx="2901645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i="1" dirty="0">
                <a:solidFill>
                  <a:prstClr val="black"/>
                </a:solidFill>
                <a:latin typeface="+mj-lt"/>
              </a:rPr>
              <a:t>However sometimes it isn’t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45649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80" grpId="0" animBg="1"/>
      <p:bldP spid="235581" grpId="0" animBg="1"/>
      <p:bldP spid="13" grpId="0" animBg="1"/>
      <p:bldP spid="1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Lossless Decompositions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8200" y="4264838"/>
            <a:ext cx="6329106" cy="181588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What (set) relationship holds between R1 Join R2 and R if lossless?</a:t>
            </a:r>
          </a:p>
          <a:p>
            <a:endParaRPr lang="en-US" sz="2800" dirty="0">
              <a:solidFill>
                <a:prstClr val="black"/>
              </a:solidFill>
              <a:latin typeface="+mj-lt"/>
            </a:endParaRPr>
          </a:p>
          <a:p>
            <a:r>
              <a:rPr lang="en-US" sz="2800" i="1" dirty="0">
                <a:solidFill>
                  <a:prstClr val="black"/>
                </a:solidFill>
                <a:latin typeface="+mj-lt"/>
              </a:rPr>
              <a:t>Hint: Which tuples of R will be present?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580573" y="4480281"/>
            <a:ext cx="1976437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+mj-lt"/>
              </a:rPr>
              <a:t>It’s lossless if we have equality!</a:t>
            </a:r>
          </a:p>
        </p:txBody>
      </p:sp>
      <p:sp>
        <p:nvSpPr>
          <p:cNvPr id="17" name="Text Box 4"/>
          <p:cNvSpPr txBox="1">
            <a:spLocks noChangeArrowheads="1"/>
          </p:cNvSpPr>
          <p:nvPr/>
        </p:nvSpPr>
        <p:spPr bwMode="auto">
          <a:xfrm>
            <a:off x="3225612" y="1693915"/>
            <a:ext cx="5728928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,...,B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 </a:t>
            </a:r>
          </a:p>
        </p:txBody>
      </p:sp>
      <p:sp>
        <p:nvSpPr>
          <p:cNvPr id="18" name="Rectangle 5"/>
          <p:cNvSpPr>
            <a:spLocks noChangeArrowheads="1"/>
          </p:cNvSpPr>
          <p:nvPr/>
        </p:nvSpPr>
        <p:spPr bwMode="auto">
          <a:xfrm>
            <a:off x="1941183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</a:t>
            </a:r>
            <a:r>
              <a:rPr lang="en-US" sz="2400" baseline="-250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19" name="Rectangle 6"/>
          <p:cNvSpPr>
            <a:spLocks noChangeArrowheads="1"/>
          </p:cNvSpPr>
          <p:nvPr/>
        </p:nvSpPr>
        <p:spPr bwMode="auto">
          <a:xfrm>
            <a:off x="6408117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2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0" name="Line 7"/>
          <p:cNvSpPr>
            <a:spLocks noChangeShapeType="1"/>
          </p:cNvSpPr>
          <p:nvPr/>
        </p:nvSpPr>
        <p:spPr bwMode="auto">
          <a:xfrm flipH="1">
            <a:off x="3595960" y="2281544"/>
            <a:ext cx="1366684" cy="69642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Line 8"/>
          <p:cNvSpPr>
            <a:spLocks noChangeShapeType="1"/>
          </p:cNvSpPr>
          <p:nvPr/>
        </p:nvSpPr>
        <p:spPr bwMode="auto">
          <a:xfrm>
            <a:off x="6555470" y="2251719"/>
            <a:ext cx="1288025" cy="75607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" name="Right Arrow 1"/>
          <p:cNvSpPr/>
          <p:nvPr/>
        </p:nvSpPr>
        <p:spPr>
          <a:xfrm>
            <a:off x="7199482" y="4945626"/>
            <a:ext cx="833473" cy="511277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9823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Lossless Decompositions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941184" y="4846217"/>
            <a:ext cx="8615826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A decomposition R </a:t>
            </a:r>
            <a:r>
              <a:rPr lang="en-US" sz="2800" dirty="0">
                <a:solidFill>
                  <a:prstClr val="black"/>
                </a:solidFill>
                <a:latin typeface="+mj-lt"/>
                <a:sym typeface="Wingdings"/>
              </a:rPr>
              <a:t>to (R1, R2) is </a:t>
            </a:r>
            <a:r>
              <a:rPr lang="en-US" sz="2800" b="1" u="sng" dirty="0">
                <a:solidFill>
                  <a:prstClr val="black"/>
                </a:solidFill>
                <a:latin typeface="+mj-lt"/>
                <a:sym typeface="Wingdings"/>
              </a:rPr>
              <a:t>lossless</a:t>
            </a:r>
            <a:r>
              <a:rPr lang="en-US" sz="2800" dirty="0">
                <a:solidFill>
                  <a:prstClr val="black"/>
                </a:solidFill>
                <a:latin typeface="+mj-lt"/>
                <a:sym typeface="Wingdings"/>
              </a:rPr>
              <a:t> if R =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R1 Join R2</a:t>
            </a:r>
          </a:p>
        </p:txBody>
      </p:sp>
      <p:sp>
        <p:nvSpPr>
          <p:cNvPr id="17" name="Text Box 4"/>
          <p:cNvSpPr txBox="1">
            <a:spLocks noChangeArrowheads="1"/>
          </p:cNvSpPr>
          <p:nvPr/>
        </p:nvSpPr>
        <p:spPr bwMode="auto">
          <a:xfrm>
            <a:off x="3225612" y="1693915"/>
            <a:ext cx="5728928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,...,B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 </a:t>
            </a:r>
          </a:p>
        </p:txBody>
      </p:sp>
      <p:sp>
        <p:nvSpPr>
          <p:cNvPr id="18" name="Rectangle 5"/>
          <p:cNvSpPr>
            <a:spLocks noChangeArrowheads="1"/>
          </p:cNvSpPr>
          <p:nvPr/>
        </p:nvSpPr>
        <p:spPr bwMode="auto">
          <a:xfrm>
            <a:off x="1941183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</a:t>
            </a:r>
            <a:r>
              <a:rPr lang="en-US" sz="2400" baseline="-250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19" name="Rectangle 6"/>
          <p:cNvSpPr>
            <a:spLocks noChangeArrowheads="1"/>
          </p:cNvSpPr>
          <p:nvPr/>
        </p:nvSpPr>
        <p:spPr bwMode="auto">
          <a:xfrm>
            <a:off x="6408117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2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0" name="Line 7"/>
          <p:cNvSpPr>
            <a:spLocks noChangeShapeType="1"/>
          </p:cNvSpPr>
          <p:nvPr/>
        </p:nvSpPr>
        <p:spPr bwMode="auto">
          <a:xfrm flipH="1">
            <a:off x="3595960" y="2281544"/>
            <a:ext cx="1366684" cy="69642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Line 8"/>
          <p:cNvSpPr>
            <a:spLocks noChangeShapeType="1"/>
          </p:cNvSpPr>
          <p:nvPr/>
        </p:nvSpPr>
        <p:spPr bwMode="auto">
          <a:xfrm>
            <a:off x="6555470" y="2251719"/>
            <a:ext cx="1288025" cy="75607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0426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Lossless Decompositions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077200" y="6356351"/>
            <a:ext cx="2133600" cy="365125"/>
          </a:xfrm>
        </p:spPr>
        <p:txBody>
          <a:bodyPr/>
          <a:lstStyle/>
          <a:p>
            <a:fld id="{38AA3BBF-E7E7-3F42-AC8F-029477547D0C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2717382" y="5944550"/>
            <a:ext cx="6757235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+mj-lt"/>
              </a:rPr>
              <a:t>BCNF decomposition is always lossless.  Why?</a:t>
            </a:r>
          </a:p>
        </p:txBody>
      </p:sp>
      <p:sp>
        <p:nvSpPr>
          <p:cNvPr id="17" name="Rectangle 10"/>
          <p:cNvSpPr>
            <a:spLocks noChangeArrowheads="1"/>
          </p:cNvSpPr>
          <p:nvPr/>
        </p:nvSpPr>
        <p:spPr bwMode="auto">
          <a:xfrm>
            <a:off x="7425944" y="4280831"/>
            <a:ext cx="379266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Note: don’t need </a:t>
            </a:r>
          </a:p>
          <a:p>
            <a:pPr eaLnBrk="0" hangingPunct="0"/>
            <a:r>
              <a:rPr lang="en-US" sz="2800" dirty="0">
                <a:solidFill>
                  <a:srgbClr val="C0504D"/>
                </a:solidFill>
                <a:latin typeface="+mj-lt"/>
              </a:rPr>
              <a:t>{A</a:t>
            </a:r>
            <a:r>
              <a:rPr lang="en-US" sz="2800" baseline="-25000" dirty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A</a:t>
            </a:r>
            <a:r>
              <a:rPr lang="en-US" sz="2800" baseline="-25000" dirty="0">
                <a:solidFill>
                  <a:srgbClr val="C0504D"/>
                </a:solidFill>
                <a:latin typeface="+mj-lt"/>
              </a:rPr>
              <a:t>n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} </a:t>
            </a:r>
            <a:r>
              <a:rPr lang="en-US" sz="2800" dirty="0">
                <a:solidFill>
                  <a:prstClr val="black"/>
                </a:solidFill>
                <a:latin typeface="+mj-lt"/>
                <a:sym typeface="Wingdings" charset="2"/>
              </a:rPr>
              <a:t> 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{C</a:t>
            </a:r>
            <a:r>
              <a:rPr lang="en-US" sz="2800" baseline="-25000" dirty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err="1">
                <a:solidFill>
                  <a:srgbClr val="C0504D"/>
                </a:solidFill>
                <a:latin typeface="+mj-lt"/>
              </a:rPr>
              <a:t>C</a:t>
            </a:r>
            <a:r>
              <a:rPr lang="en-US" sz="2800" baseline="-25000" dirty="0" err="1">
                <a:solidFill>
                  <a:srgbClr val="C0504D"/>
                </a:solidFill>
                <a:latin typeface="+mj-lt"/>
              </a:rPr>
              <a:t>p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}</a:t>
            </a:r>
          </a:p>
        </p:txBody>
      </p:sp>
      <p:sp>
        <p:nvSpPr>
          <p:cNvPr id="2" name="Rectangle 1"/>
          <p:cNvSpPr/>
          <p:nvPr/>
        </p:nvSpPr>
        <p:spPr>
          <a:xfrm>
            <a:off x="924232" y="4280832"/>
            <a:ext cx="5417574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If </a:t>
            </a:r>
            <a:r>
              <a:rPr lang="en-US" sz="2800" dirty="0">
                <a:solidFill>
                  <a:prstClr val="black"/>
                </a:solidFill>
                <a:latin typeface="+mj-lt"/>
                <a:sym typeface="Symbol" charset="2"/>
              </a:rPr>
              <a:t> 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{A</a:t>
            </a:r>
            <a:r>
              <a:rPr lang="en-US" sz="2800" baseline="-25000" dirty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A</a:t>
            </a:r>
            <a:r>
              <a:rPr lang="en-US" sz="2800" baseline="-25000" dirty="0">
                <a:solidFill>
                  <a:srgbClr val="C0504D"/>
                </a:solidFill>
                <a:latin typeface="+mj-lt"/>
              </a:rPr>
              <a:t>n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} </a:t>
            </a:r>
            <a:r>
              <a:rPr lang="en-US" sz="2800" dirty="0">
                <a:solidFill>
                  <a:prstClr val="black"/>
                </a:solidFill>
                <a:latin typeface="+mj-lt"/>
                <a:sym typeface="Wingdings" charset="2"/>
              </a:rPr>
              <a:t> 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{B</a:t>
            </a:r>
            <a:r>
              <a:rPr lang="en-US" sz="2800" baseline="-25000" dirty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err="1">
                <a:solidFill>
                  <a:srgbClr val="C0504D"/>
                </a:solidFill>
                <a:latin typeface="+mj-lt"/>
              </a:rPr>
              <a:t>B</a:t>
            </a:r>
            <a:r>
              <a:rPr lang="en-US" sz="2800" baseline="-25000" dirty="0" err="1">
                <a:solidFill>
                  <a:srgbClr val="C0504D"/>
                </a:solidFill>
                <a:latin typeface="+mj-lt"/>
              </a:rPr>
              <a:t>m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}</a:t>
            </a:r>
            <a:r>
              <a:rPr lang="en-US" sz="2800" baseline="-25000" dirty="0">
                <a:solidFill>
                  <a:prstClr val="black"/>
                </a:solidFill>
                <a:latin typeface="+mj-lt"/>
              </a:rPr>
              <a:t> </a:t>
            </a:r>
            <a:endParaRPr lang="en-US" sz="2800" dirty="0">
              <a:solidFill>
                <a:srgbClr val="C0504D"/>
              </a:solidFill>
              <a:latin typeface="+mj-lt"/>
            </a:endParaRPr>
          </a:p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Then the decomposition is lossless</a:t>
            </a: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3225612" y="1693915"/>
            <a:ext cx="5728928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,...,B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 </a:t>
            </a:r>
          </a:p>
        </p:txBody>
      </p:sp>
      <p:sp>
        <p:nvSpPr>
          <p:cNvPr id="19" name="Rectangle 5"/>
          <p:cNvSpPr>
            <a:spLocks noChangeArrowheads="1"/>
          </p:cNvSpPr>
          <p:nvPr/>
        </p:nvSpPr>
        <p:spPr bwMode="auto">
          <a:xfrm>
            <a:off x="1941183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</a:t>
            </a:r>
            <a:r>
              <a:rPr lang="en-US" sz="2400" baseline="-250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0" name="Rectangle 6"/>
          <p:cNvSpPr>
            <a:spLocks noChangeArrowheads="1"/>
          </p:cNvSpPr>
          <p:nvPr/>
        </p:nvSpPr>
        <p:spPr bwMode="auto">
          <a:xfrm>
            <a:off x="6408117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2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1" name="Line 7"/>
          <p:cNvSpPr>
            <a:spLocks noChangeShapeType="1"/>
          </p:cNvSpPr>
          <p:nvPr/>
        </p:nvSpPr>
        <p:spPr bwMode="auto">
          <a:xfrm flipH="1">
            <a:off x="3595960" y="2281544"/>
            <a:ext cx="1366684" cy="69642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Line 8"/>
          <p:cNvSpPr>
            <a:spLocks noChangeShapeType="1"/>
          </p:cNvSpPr>
          <p:nvPr/>
        </p:nvSpPr>
        <p:spPr bwMode="auto">
          <a:xfrm>
            <a:off x="6555470" y="2251719"/>
            <a:ext cx="1288025" cy="75607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4" name="Rectangle 2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2909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7" grpId="0" animBg="1"/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Boyce-</a:t>
            </a:r>
            <a:r>
              <a:rPr lang="en-US" dirty="0" err="1"/>
              <a:t>Codd</a:t>
            </a:r>
            <a:r>
              <a:rPr lang="en-US" dirty="0"/>
              <a:t> Normal Form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3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93061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664" y="472814"/>
            <a:ext cx="8229600" cy="1143000"/>
          </a:xfrm>
        </p:spPr>
        <p:txBody>
          <a:bodyPr/>
          <a:lstStyle/>
          <a:p>
            <a:r>
              <a:rPr lang="en-US" dirty="0"/>
              <a:t>A problem with BCNF</a:t>
            </a:r>
            <a:endParaRPr lang="en-US" baseline="30000" dirty="0"/>
          </a:p>
        </p:txBody>
      </p:sp>
      <p:sp>
        <p:nvSpPr>
          <p:cNvPr id="4" name="TextBox 3"/>
          <p:cNvSpPr txBox="1"/>
          <p:nvPr/>
        </p:nvSpPr>
        <p:spPr>
          <a:xfrm>
            <a:off x="8108032" y="3405814"/>
            <a:ext cx="3110576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>
                <a:solidFill>
                  <a:prstClr val="black"/>
                </a:solidFill>
                <a:latin typeface="+mj-lt"/>
              </a:rPr>
              <a:t>Note: This </a:t>
            </a:r>
            <a:r>
              <a:rPr lang="en-US" sz="2400" i="1" dirty="0">
                <a:solidFill>
                  <a:prstClr val="black"/>
                </a:solidFill>
                <a:latin typeface="+mj-lt"/>
              </a:rPr>
              <a:t>is historically inaccurate</a:t>
            </a:r>
            <a:r>
              <a:rPr lang="en-US" sz="2400" i="1">
                <a:solidFill>
                  <a:prstClr val="black"/>
                </a:solidFill>
                <a:latin typeface="+mj-lt"/>
              </a:rPr>
              <a:t>, but </a:t>
            </a:r>
            <a:r>
              <a:rPr lang="en-US" sz="2400" i="1" dirty="0">
                <a:solidFill>
                  <a:prstClr val="black"/>
                </a:solidFill>
                <a:latin typeface="+mj-lt"/>
              </a:rPr>
              <a:t>it makes it easier to explain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81664" y="2052759"/>
            <a:ext cx="94242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u="sng" dirty="0">
                <a:solidFill>
                  <a:prstClr val="black"/>
                </a:solidFill>
                <a:latin typeface="+mj-lt"/>
              </a:rPr>
              <a:t>Problem</a:t>
            </a:r>
            <a:r>
              <a:rPr lang="en-US" sz="3600" dirty="0">
                <a:solidFill>
                  <a:prstClr val="black"/>
                </a:solidFill>
                <a:latin typeface="+mj-lt"/>
              </a:rPr>
              <a:t>: To enforce a FD, must reconstruct original relation—</a:t>
            </a:r>
            <a:r>
              <a:rPr lang="en-US" sz="3600" i="1" dirty="0">
                <a:solidFill>
                  <a:prstClr val="black"/>
                </a:solidFill>
                <a:latin typeface="+mj-lt"/>
              </a:rPr>
              <a:t>on each insert!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21453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0B649-7A93-A340-958D-4CBCC7BA211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31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02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Problem with BCNF</a:t>
            </a:r>
          </a:p>
        </p:txBody>
      </p:sp>
      <p:sp>
        <p:nvSpPr>
          <p:cNvPr id="202768" name="Text Box 16"/>
          <p:cNvSpPr txBox="1">
            <a:spLocks noChangeArrowheads="1"/>
          </p:cNvSpPr>
          <p:nvPr/>
        </p:nvSpPr>
        <p:spPr bwMode="auto">
          <a:xfrm>
            <a:off x="6828504" y="1600200"/>
            <a:ext cx="5134739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{Company}</a:t>
            </a:r>
            <a:b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Company,Product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{Unit}</a:t>
            </a:r>
          </a:p>
        </p:txBody>
      </p:sp>
      <p:sp>
        <p:nvSpPr>
          <p:cNvPr id="202769" name="Text Box 17"/>
          <p:cNvSpPr txBox="1">
            <a:spLocks noChangeArrowheads="1"/>
          </p:cNvSpPr>
          <p:nvPr/>
        </p:nvSpPr>
        <p:spPr bwMode="auto">
          <a:xfrm>
            <a:off x="6976161" y="3225722"/>
            <a:ext cx="4839423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latin typeface="+mj-lt"/>
              </a:rPr>
              <a:t>We do a BCNF decomposition on a “bad” FD:</a:t>
            </a:r>
          </a:p>
          <a:p>
            <a:pPr eaLnBrk="0" hangingPunct="0"/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</a:t>
            </a:r>
            <a:r>
              <a:rPr lang="en-US" sz="2400" baseline="300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Symbol" charset="2"/>
              </a:rPr>
              <a:t>=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{Unit, Company}</a:t>
            </a:r>
          </a:p>
        </p:txBody>
      </p:sp>
      <p:sp>
        <p:nvSpPr>
          <p:cNvPr id="202771" name="Text Box 19"/>
          <p:cNvSpPr txBox="1">
            <a:spLocks noChangeArrowheads="1"/>
          </p:cNvSpPr>
          <p:nvPr/>
        </p:nvSpPr>
        <p:spPr bwMode="auto">
          <a:xfrm>
            <a:off x="1631989" y="5802352"/>
            <a:ext cx="8928022" cy="5539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 dirty="0">
                <a:solidFill>
                  <a:prstClr val="black"/>
                </a:solidFill>
                <a:latin typeface="+mj-lt"/>
              </a:rPr>
              <a:t>We lose the FD </a:t>
            </a:r>
            <a:r>
              <a:rPr lang="en-US" sz="28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800" dirty="0" err="1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Company,Product</a:t>
            </a:r>
            <a:r>
              <a:rPr lang="en-US" sz="28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sz="2800" dirty="0"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 {Unit}</a:t>
            </a:r>
            <a:r>
              <a:rPr lang="en-US" sz="3000" dirty="0">
                <a:solidFill>
                  <a:prstClr val="black"/>
                </a:solidFill>
                <a:latin typeface="+mj-lt"/>
              </a:rPr>
              <a:t>!!</a:t>
            </a:r>
          </a:p>
        </p:txBody>
      </p:sp>
      <p:graphicFrame>
        <p:nvGraphicFramePr>
          <p:cNvPr id="202786" name="Group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6288352"/>
              </p:ext>
            </p:extLst>
          </p:nvPr>
        </p:nvGraphicFramePr>
        <p:xfrm>
          <a:off x="1442884" y="1613245"/>
          <a:ext cx="3962400" cy="934272"/>
        </p:xfrm>
        <a:graphic>
          <a:graphicData uri="http://schemas.openxmlformats.org/drawingml/2006/table">
            <a:tbl>
              <a:tblPr/>
              <a:tblGrid>
                <a:gridCol w="10078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37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71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71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02802" name="Group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3491427"/>
              </p:ext>
            </p:extLst>
          </p:nvPr>
        </p:nvGraphicFramePr>
        <p:xfrm>
          <a:off x="462116" y="3529424"/>
          <a:ext cx="2647336" cy="915170"/>
        </p:xfrm>
        <a:graphic>
          <a:graphicData uri="http://schemas.openxmlformats.org/drawingml/2006/table">
            <a:tbl>
              <a:tblPr/>
              <a:tblGrid>
                <a:gridCol w="11036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36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75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  <a:endParaRPr kumimoji="0" 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5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02804" name="Group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043438"/>
              </p:ext>
            </p:extLst>
          </p:nvPr>
        </p:nvGraphicFramePr>
        <p:xfrm>
          <a:off x="3874550" y="3490544"/>
          <a:ext cx="2604268" cy="954050"/>
        </p:xfrm>
        <a:graphic>
          <a:graphicData uri="http://schemas.openxmlformats.org/drawingml/2006/table">
            <a:tbl>
              <a:tblPr/>
              <a:tblGrid>
                <a:gridCol w="13021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21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70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70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2" name="Group 66"/>
          <p:cNvGrpSpPr>
            <a:grpSpLocks/>
          </p:cNvGrpSpPr>
          <p:nvPr/>
        </p:nvGrpSpPr>
        <p:grpSpPr bwMode="auto">
          <a:xfrm>
            <a:off x="1671484" y="2698402"/>
            <a:ext cx="3810000" cy="685800"/>
            <a:chOff x="672" y="1920"/>
            <a:chExt cx="2400" cy="432"/>
          </a:xfrm>
        </p:grpSpPr>
        <p:sp>
          <p:nvSpPr>
            <p:cNvPr id="202816" name="Line 64"/>
            <p:cNvSpPr>
              <a:spLocks noChangeShapeType="1"/>
            </p:cNvSpPr>
            <p:nvPr/>
          </p:nvSpPr>
          <p:spPr bwMode="auto">
            <a:xfrm flipH="1">
              <a:off x="672" y="1920"/>
              <a:ext cx="144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2817" name="Line 65"/>
            <p:cNvSpPr>
              <a:spLocks noChangeShapeType="1"/>
            </p:cNvSpPr>
            <p:nvPr/>
          </p:nvSpPr>
          <p:spPr bwMode="auto">
            <a:xfrm>
              <a:off x="2688" y="1920"/>
              <a:ext cx="384" cy="3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02819" name="Text Box 67"/>
          <p:cNvSpPr txBox="1">
            <a:spLocks noChangeArrowheads="1"/>
          </p:cNvSpPr>
          <p:nvPr/>
        </p:nvSpPr>
        <p:spPr bwMode="auto">
          <a:xfrm>
            <a:off x="462116" y="4766779"/>
            <a:ext cx="3647152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 </a:t>
            </a:r>
            <a:r>
              <a:rPr lang="en-US" sz="240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{Company}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19440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769" grpId="0" autoUpdateAnimBg="0"/>
      <p:bldP spid="202771" grpId="0" animBg="1" autoUpdateAnimBg="0"/>
      <p:bldP spid="202819" grpId="0" animBg="1" autoUpdateAnimBg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3F05A-526C-A447-B12A-92E0C2814ECF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03778" name="Rectangle 2"/>
          <p:cNvSpPr>
            <a:spLocks noGrp="1" noChangeArrowheads="1"/>
          </p:cNvSpPr>
          <p:nvPr>
            <p:ph type="title"/>
          </p:nvPr>
        </p:nvSpPr>
        <p:spPr>
          <a:xfrm>
            <a:off x="656303" y="512202"/>
            <a:ext cx="7772400" cy="1143000"/>
          </a:xfrm>
        </p:spPr>
        <p:txBody>
          <a:bodyPr/>
          <a:lstStyle/>
          <a:p>
            <a:r>
              <a:rPr lang="en-US" dirty="0"/>
              <a:t>So Why is that a Problem?</a:t>
            </a:r>
          </a:p>
        </p:txBody>
      </p:sp>
      <p:sp>
        <p:nvSpPr>
          <p:cNvPr id="203793" name="Text Box 17"/>
          <p:cNvSpPr txBox="1">
            <a:spLocks noChangeArrowheads="1"/>
          </p:cNvSpPr>
          <p:nvPr/>
        </p:nvSpPr>
        <p:spPr bwMode="auto">
          <a:xfrm>
            <a:off x="8264183" y="1710384"/>
            <a:ext cx="3089617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latin typeface="+mj-lt"/>
              </a:rPr>
              <a:t>No problem so far. All </a:t>
            </a:r>
            <a:r>
              <a:rPr lang="en-US" sz="2800" i="1" dirty="0">
                <a:latin typeface="+mj-lt"/>
              </a:rPr>
              <a:t>local</a:t>
            </a:r>
            <a:r>
              <a:rPr lang="en-US" sz="2800" dirty="0">
                <a:latin typeface="+mj-lt"/>
              </a:rPr>
              <a:t> FD’s are satisfied.</a:t>
            </a:r>
          </a:p>
        </p:txBody>
      </p:sp>
      <p:graphicFrame>
        <p:nvGraphicFramePr>
          <p:cNvPr id="203834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5364515"/>
              </p:ext>
            </p:extLst>
          </p:nvPr>
        </p:nvGraphicFramePr>
        <p:xfrm>
          <a:off x="771832" y="1734020"/>
          <a:ext cx="2915266" cy="1371600"/>
        </p:xfrm>
        <a:graphic>
          <a:graphicData uri="http://schemas.openxmlformats.org/drawingml/2006/table">
            <a:tbl>
              <a:tblPr/>
              <a:tblGrid>
                <a:gridCol w="14576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76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85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  <a:endParaRPr kumimoji="0" 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85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Galaga99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UW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85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Bingo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UW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03836" name="Group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6251940"/>
              </p:ext>
            </p:extLst>
          </p:nvPr>
        </p:nvGraphicFramePr>
        <p:xfrm>
          <a:off x="4197145" y="1722814"/>
          <a:ext cx="3340510" cy="1371600"/>
        </p:xfrm>
        <a:graphic>
          <a:graphicData uri="http://schemas.openxmlformats.org/drawingml/2006/table">
            <a:tbl>
              <a:tblPr/>
              <a:tblGrid>
                <a:gridCol w="18052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52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8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608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Galaga99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Databases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608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Bingo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Databases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03863" name="Group 8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0811809"/>
              </p:ext>
            </p:extLst>
          </p:nvPr>
        </p:nvGraphicFramePr>
        <p:xfrm>
          <a:off x="1631989" y="4234573"/>
          <a:ext cx="5444784" cy="1371600"/>
        </p:xfrm>
        <a:graphic>
          <a:graphicData uri="http://schemas.openxmlformats.org/drawingml/2006/table">
            <a:tbl>
              <a:tblPr/>
              <a:tblGrid>
                <a:gridCol w="18149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49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49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95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54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Galaga99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UW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Databases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Bingo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UW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Databases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8264183" y="4147268"/>
            <a:ext cx="288495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800" dirty="0">
                <a:latin typeface="+mj-lt"/>
              </a:rPr>
              <a:t>Let’s put all the data back into a single table again: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4542503" y="3263387"/>
            <a:ext cx="1324898" cy="8838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229465" y="3240119"/>
            <a:ext cx="1852847" cy="9071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Box 67"/>
          <p:cNvSpPr txBox="1">
            <a:spLocks noChangeArrowheads="1"/>
          </p:cNvSpPr>
          <p:nvPr/>
        </p:nvSpPr>
        <p:spPr bwMode="auto">
          <a:xfrm>
            <a:off x="771832" y="3372864"/>
            <a:ext cx="3647152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 </a:t>
            </a:r>
            <a:r>
              <a:rPr lang="en-US" sz="240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{Company}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2" name="Text Box 19"/>
          <p:cNvSpPr txBox="1">
            <a:spLocks noChangeArrowheads="1"/>
          </p:cNvSpPr>
          <p:nvPr/>
        </p:nvSpPr>
        <p:spPr bwMode="auto">
          <a:xfrm>
            <a:off x="1741538" y="6006217"/>
            <a:ext cx="8708923" cy="5539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 dirty="0">
                <a:solidFill>
                  <a:prstClr val="black"/>
                </a:solidFill>
                <a:latin typeface="+mj-lt"/>
              </a:rPr>
              <a:t>Violates the FD </a:t>
            </a:r>
            <a:r>
              <a:rPr lang="en-US" sz="28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800" dirty="0" err="1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Company,Product</a:t>
            </a:r>
            <a:r>
              <a:rPr lang="en-US" sz="28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sz="2800" dirty="0"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 {Unit}</a:t>
            </a:r>
            <a:r>
              <a:rPr lang="en-US" sz="3000" dirty="0">
                <a:solidFill>
                  <a:prstClr val="black"/>
                </a:solidFill>
                <a:latin typeface="+mj-lt"/>
              </a:rPr>
              <a:t>!!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28885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793" grpId="0" autoUpdateAnimBg="0"/>
      <p:bldP spid="3" grpId="0"/>
      <p:bldP spid="15" grpId="0" animBg="1" autoUpdateAnimBg="0"/>
      <p:bldP spid="22" grpId="0" animBg="1" autoUpdateAnimBg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B4F4-B201-5046-8F87-59DB0DAD636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28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Problem</a:t>
            </a:r>
          </a:p>
        </p:txBody>
      </p:sp>
      <p:sp>
        <p:nvSpPr>
          <p:cNvPr id="228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started with a table R and FDs F</a:t>
            </a:r>
          </a:p>
          <a:p>
            <a:endParaRPr lang="en-US" dirty="0"/>
          </a:p>
          <a:p>
            <a:r>
              <a:rPr lang="en-US" dirty="0"/>
              <a:t>We decomposed R into BCNF tables R</a:t>
            </a:r>
            <a:r>
              <a:rPr lang="en-US" baseline="-25000" dirty="0"/>
              <a:t>1</a:t>
            </a:r>
            <a:r>
              <a:rPr lang="en-US" dirty="0"/>
              <a:t>, R</a:t>
            </a:r>
            <a:r>
              <a:rPr lang="en-US" baseline="-25000" dirty="0"/>
              <a:t>2</a:t>
            </a:r>
            <a:r>
              <a:rPr lang="en-US" dirty="0"/>
              <a:t>, …</a:t>
            </a:r>
            <a:br>
              <a:rPr lang="en-US" dirty="0"/>
            </a:br>
            <a:r>
              <a:rPr lang="en-US" dirty="0"/>
              <a:t>with their own FDs F</a:t>
            </a:r>
            <a:r>
              <a:rPr lang="en-US" baseline="-25000" dirty="0"/>
              <a:t>1</a:t>
            </a:r>
            <a:r>
              <a:rPr lang="en-US" dirty="0"/>
              <a:t>, F</a:t>
            </a:r>
            <a:r>
              <a:rPr lang="en-US" baseline="-25000" dirty="0"/>
              <a:t>2</a:t>
            </a:r>
            <a:r>
              <a:rPr lang="en-US" dirty="0"/>
              <a:t>, …</a:t>
            </a:r>
          </a:p>
          <a:p>
            <a:endParaRPr lang="en-US" dirty="0"/>
          </a:p>
          <a:p>
            <a:r>
              <a:rPr lang="en-US" dirty="0"/>
              <a:t>We insert some tuples into each of the relations—which satisfy their local FDs but when reconstruct it violates some FD </a:t>
            </a:r>
            <a:r>
              <a:rPr lang="en-US" b="1" dirty="0"/>
              <a:t>across </a:t>
            </a:r>
            <a:r>
              <a:rPr lang="en-US" dirty="0"/>
              <a:t>tables!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21568" y="5523249"/>
            <a:ext cx="7948863" cy="101566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000" u="sng" dirty="0">
                <a:solidFill>
                  <a:prstClr val="black"/>
                </a:solidFill>
                <a:latin typeface="+mj-lt"/>
              </a:rPr>
              <a:t>Practical Problem</a:t>
            </a:r>
            <a:r>
              <a:rPr lang="en-US" sz="3000" dirty="0">
                <a:solidFill>
                  <a:prstClr val="black"/>
                </a:solidFill>
                <a:latin typeface="+mj-lt"/>
              </a:rPr>
              <a:t>: To enforce FD, must reconstruct R—</a:t>
            </a:r>
            <a:r>
              <a:rPr lang="en-US" sz="3000" i="1" dirty="0">
                <a:solidFill>
                  <a:prstClr val="black"/>
                </a:solidFill>
                <a:latin typeface="+mj-lt"/>
              </a:rPr>
              <a:t>on each insert!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5681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B4F4-B201-5046-8F87-59DB0DAD636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28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Solutions</a:t>
            </a:r>
          </a:p>
        </p:txBody>
      </p:sp>
      <p:sp>
        <p:nvSpPr>
          <p:cNvPr id="228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Various ways to handle so that decompositions are all lossless / no FDs lost</a:t>
            </a:r>
          </a:p>
          <a:p>
            <a:pPr lvl="1"/>
            <a:r>
              <a:rPr lang="en-US" dirty="0"/>
              <a:t>For example 3NF- stop short of full BCNF decompositions.  See Bonus Activity!</a:t>
            </a:r>
          </a:p>
          <a:p>
            <a:pPr lvl="1"/>
            <a:endParaRPr lang="en-US" dirty="0"/>
          </a:p>
          <a:p>
            <a:r>
              <a:rPr lang="en-US" dirty="0"/>
              <a:t>Usually a tradeoff between redundancy / data anomalies and FD preservation…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21568" y="5523249"/>
            <a:ext cx="7948863" cy="101566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prstClr val="black"/>
                </a:solidFill>
                <a:latin typeface="+mj-lt"/>
              </a:rPr>
              <a:t>BCNF still most common- with additional steps to keep track of lost FDs…</a:t>
            </a:r>
            <a:endParaRPr lang="en-US" sz="3000" i="1" dirty="0">
              <a:solidFill>
                <a:prstClr val="black"/>
              </a:solidFill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2452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MVDs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35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5491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606395"/>
            <a:ext cx="8610600" cy="8828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learn about in this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>
                <a:latin typeface="+mj-lt"/>
              </a:rPr>
              <a:t>MVDs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>
                <a:latin typeface="+mj-lt"/>
              </a:rPr>
              <a:t>ACTIVITY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36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175759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Multi-Value Dependencies (MVDs)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787210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A multi-value dependency (MVD) is another type of dependency that could hold in our data, </a:t>
                </a:r>
                <a:r>
                  <a:rPr lang="en-US" b="1" i="1" dirty="0"/>
                  <a:t>which is not captured by FDs</a:t>
                </a:r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Formal definition:</a:t>
                </a:r>
              </a:p>
              <a:p>
                <a:pPr lvl="1"/>
                <a:r>
                  <a:rPr lang="en-US" dirty="0"/>
                  <a:t>Given a relation</a:t>
                </a:r>
                <a:r>
                  <a:rPr lang="en-US" b="1" dirty="0"/>
                  <a:t> R </a:t>
                </a:r>
                <a:r>
                  <a:rPr lang="en-US" dirty="0"/>
                  <a:t>having attribute set </a:t>
                </a:r>
                <a:r>
                  <a:rPr lang="en-US" b="1" dirty="0"/>
                  <a:t>A</a:t>
                </a:r>
                <a:r>
                  <a:rPr lang="en-US" dirty="0"/>
                  <a:t>, and two sets of attributes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charset="0"/>
                        <a:ea typeface="Cambria Math" charset="0"/>
                        <a:cs typeface="Cambria Math" charset="0"/>
                      </a:rPr>
                      <m:t>𝐗</m:t>
                    </m:r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𝒀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⊆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𝑨</m:t>
                    </m:r>
                  </m:oMath>
                </a14:m>
                <a:endParaRPr lang="en-US" b="1" dirty="0">
                  <a:ea typeface="Cambria Math" charset="0"/>
                  <a:cs typeface="Cambria Math" charset="0"/>
                </a:endParaRPr>
              </a:p>
              <a:p>
                <a:pPr lvl="1"/>
                <a:r>
                  <a:rPr lang="en-US" dirty="0"/>
                  <a:t>The </a:t>
                </a:r>
                <a:r>
                  <a:rPr lang="en-US" b="1" i="1" dirty="0"/>
                  <a:t>multi-value dependency (MVD)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charset="0"/>
                      </a:rPr>
                      <m:t>𝑿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↠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𝒀</m:t>
                    </m:r>
                  </m:oMath>
                </a14:m>
                <a:r>
                  <a:rPr lang="en-US" dirty="0"/>
                  <a:t> holds on R if</a:t>
                </a:r>
              </a:p>
              <a:p>
                <a:pPr lvl="1"/>
                <a:r>
                  <a:rPr lang="en-US" dirty="0"/>
                  <a:t> </a:t>
                </a:r>
                <a:r>
                  <a:rPr lang="en-US" b="1" i="1" dirty="0"/>
                  <a:t>for any tuples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charset="0"/>
                      </a:rPr>
                      <m:t>𝒕</m:t>
                    </m:r>
                    <m:r>
                      <a:rPr lang="en-US" b="1" i="1" baseline="-25000" smtClean="0">
                        <a:latin typeface="Cambria Math" charset="0"/>
                      </a:rPr>
                      <m:t>𝟏</m:t>
                    </m:r>
                    <m:r>
                      <a:rPr lang="en-US" b="1" i="1" smtClean="0">
                        <a:latin typeface="Cambria Math" charset="0"/>
                      </a:rPr>
                      <m:t>,</m:t>
                    </m:r>
                    <m:r>
                      <a:rPr lang="en-US" b="1" i="1" smtClean="0">
                        <a:latin typeface="Cambria Math" charset="0"/>
                      </a:rPr>
                      <m:t>𝒕</m:t>
                    </m:r>
                    <m:r>
                      <a:rPr lang="en-US" b="1" i="1" baseline="-25000" smtClean="0">
                        <a:latin typeface="Cambria Math" charset="0"/>
                      </a:rPr>
                      <m:t>𝟐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𝑹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s.t.</a:t>
                </a:r>
                <a:r>
                  <a:rPr lang="en-US" b="1" i="1" dirty="0"/>
                  <a:t>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charset="0"/>
                      </a:rPr>
                      <m:t>𝒕</m:t>
                    </m:r>
                    <m:r>
                      <a:rPr lang="en-US" b="1" i="1" baseline="-25000" smtClean="0">
                        <a:latin typeface="Cambria Math" charset="0"/>
                      </a:rPr>
                      <m:t>𝟏</m:t>
                    </m:r>
                    <m:d>
                      <m:dPr>
                        <m:begChr m:val="["/>
                        <m:endChr m:val="]"/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charset="0"/>
                          </a:rPr>
                          <m:t>𝑿</m:t>
                        </m:r>
                      </m:e>
                    </m:d>
                    <m:r>
                      <a:rPr lang="en-US" b="1" i="1" smtClean="0">
                        <a:latin typeface="Cambria Math" charset="0"/>
                      </a:rPr>
                      <m:t>=</m:t>
                    </m:r>
                    <m:r>
                      <a:rPr lang="en-US" b="1" i="1" smtClean="0">
                        <a:latin typeface="Cambria Math" charset="0"/>
                      </a:rPr>
                      <m:t>𝒕</m:t>
                    </m:r>
                    <m:r>
                      <a:rPr lang="en-US" b="1" i="1" baseline="-25000" smtClean="0">
                        <a:latin typeface="Cambria Math" charset="0"/>
                      </a:rPr>
                      <m:t>𝟐</m:t>
                    </m:r>
                    <m:r>
                      <a:rPr lang="en-US" b="1" i="1" smtClean="0">
                        <a:latin typeface="Cambria Math" charset="0"/>
                      </a:rPr>
                      <m:t>[</m:t>
                    </m:r>
                    <m:r>
                      <a:rPr lang="en-US" b="1" i="1" smtClean="0">
                        <a:latin typeface="Cambria Math" charset="0"/>
                      </a:rPr>
                      <m:t>𝑿</m:t>
                    </m:r>
                    <m:r>
                      <a:rPr lang="en-US" b="1" i="1" smtClean="0">
                        <a:latin typeface="Cambria Math" charset="0"/>
                      </a:rPr>
                      <m:t>]</m:t>
                    </m:r>
                  </m:oMath>
                </a14:m>
                <a:r>
                  <a:rPr lang="en-US" b="1" i="1" dirty="0"/>
                  <a:t>, </a:t>
                </a:r>
                <a:r>
                  <a:rPr lang="en-US" dirty="0"/>
                  <a:t>there exists a tuple </a:t>
                </a:r>
                <a:r>
                  <a:rPr lang="en-US" b="1" i="1" dirty="0"/>
                  <a:t>t</a:t>
                </a:r>
                <a:r>
                  <a:rPr lang="en-US" b="1" i="1" baseline="-25000" dirty="0"/>
                  <a:t>3</a:t>
                </a:r>
                <a:r>
                  <a:rPr lang="en-US" dirty="0"/>
                  <a:t> </a:t>
                </a:r>
                <a:r>
                  <a:rPr lang="en-US" dirty="0" err="1"/>
                  <a:t>s.t.</a:t>
                </a:r>
                <a:r>
                  <a:rPr lang="en-US" dirty="0"/>
                  <a:t>:</a:t>
                </a:r>
              </a:p>
              <a:p>
                <a:pPr lvl="2"/>
                <a:r>
                  <a:rPr lang="en-US" b="1" dirty="0"/>
                  <a:t>t</a:t>
                </a:r>
                <a:r>
                  <a:rPr lang="en-US" b="1" baseline="-25000" dirty="0"/>
                  <a:t>1</a:t>
                </a:r>
                <a:r>
                  <a:rPr lang="en-US" b="1" dirty="0"/>
                  <a:t>[X] = t</a:t>
                </a:r>
                <a:r>
                  <a:rPr lang="en-US" b="1" baseline="-25000" dirty="0"/>
                  <a:t>2</a:t>
                </a:r>
                <a:r>
                  <a:rPr lang="en-US" b="1" dirty="0"/>
                  <a:t>[X] = t</a:t>
                </a:r>
                <a:r>
                  <a:rPr lang="en-US" b="1" baseline="-25000" dirty="0"/>
                  <a:t>3</a:t>
                </a:r>
                <a:r>
                  <a:rPr lang="en-US" b="1" dirty="0"/>
                  <a:t>[X]</a:t>
                </a:r>
              </a:p>
              <a:p>
                <a:pPr lvl="2"/>
                <a:r>
                  <a:rPr lang="en-US" b="1" dirty="0"/>
                  <a:t>t</a:t>
                </a:r>
                <a:r>
                  <a:rPr lang="en-US" b="1" baseline="-25000" dirty="0"/>
                  <a:t>1</a:t>
                </a:r>
                <a:r>
                  <a:rPr lang="en-US" b="1" dirty="0"/>
                  <a:t>[Y] = t</a:t>
                </a:r>
                <a:r>
                  <a:rPr lang="en-US" b="1" baseline="-25000" dirty="0"/>
                  <a:t>3</a:t>
                </a:r>
                <a:r>
                  <a:rPr lang="en-US" b="1" dirty="0"/>
                  <a:t>[Y]</a:t>
                </a:r>
              </a:p>
              <a:p>
                <a:pPr lvl="2"/>
                <a:r>
                  <a:rPr lang="en-US" b="1" dirty="0"/>
                  <a:t>t</a:t>
                </a:r>
                <a:r>
                  <a:rPr lang="en-US" b="1" baseline="-25000" dirty="0"/>
                  <a:t>2</a:t>
                </a:r>
                <a:r>
                  <a:rPr lang="en-US" b="1" dirty="0"/>
                  <a:t>[A\Y] = t</a:t>
                </a:r>
                <a:r>
                  <a:rPr lang="en-US" b="1" baseline="-25000" dirty="0"/>
                  <a:t>3</a:t>
                </a:r>
                <a:r>
                  <a:rPr lang="en-US" b="1" dirty="0"/>
                  <a:t>[A\Y]</a:t>
                </a:r>
              </a:p>
              <a:p>
                <a:pPr lvl="3"/>
                <a:r>
                  <a:rPr lang="en-US" i="1" dirty="0"/>
                  <a:t>Where A \ B means “elements of set A not in set B”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787210"/>
              </a:xfrm>
              <a:blipFill rotWithShape="0">
                <a:blip r:embed="rId2"/>
                <a:stretch>
                  <a:fillRect l="-1043" t="-2036" r="-5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99409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Multi-Value Dependencies (MVDs)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787210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One less formal, literal way to phrase the definition of an MVD:</a:t>
                </a:r>
              </a:p>
              <a:p>
                <a:endParaRPr lang="en-US" i="1" dirty="0"/>
              </a:p>
              <a:p>
                <a:r>
                  <a:rPr lang="en-US" b="1" i="1" dirty="0"/>
                  <a:t>The MVD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charset="0"/>
                      </a:rPr>
                      <m:t>𝑿</m:t>
                    </m:r>
                    <m:r>
                      <a:rPr lang="en-US" b="1" i="1">
                        <a:latin typeface="Cambria Math" charset="0"/>
                        <a:ea typeface="Cambria Math" charset="0"/>
                        <a:cs typeface="Cambria Math" charset="0"/>
                      </a:rPr>
                      <m:t>↠</m:t>
                    </m:r>
                    <m:r>
                      <a:rPr lang="en-US" b="1" i="1">
                        <a:latin typeface="Cambria Math" charset="0"/>
                        <a:ea typeface="Cambria Math" charset="0"/>
                        <a:cs typeface="Cambria Math" charset="0"/>
                      </a:rPr>
                      <m:t>𝒀</m:t>
                    </m:r>
                  </m:oMath>
                </a14:m>
                <a:r>
                  <a:rPr lang="en-US" dirty="0"/>
                  <a:t> holds on R if for any pair of tuples with the same X values, the “swapped” pair of tuples with the same X values, but the other permutations of Y and A\Y values, is also in R</a:t>
                </a:r>
                <a:endParaRPr lang="en-US" b="1" i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787210"/>
              </a:xfrm>
              <a:blipFill rotWithShape="0">
                <a:blip r:embed="rId2"/>
                <a:stretch>
                  <a:fillRect l="-1043" t="-20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</a:p>
          </p:txBody>
        </p:sp>
      </p:grp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7103598"/>
              </p:ext>
            </p:extLst>
          </p:nvPr>
        </p:nvGraphicFramePr>
        <p:xfrm>
          <a:off x="6096000" y="4670140"/>
          <a:ext cx="1659597" cy="18288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531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31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31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8376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2114179"/>
              </p:ext>
            </p:extLst>
          </p:nvPr>
        </p:nvGraphicFramePr>
        <p:xfrm>
          <a:off x="1791057" y="5001187"/>
          <a:ext cx="1659597" cy="109728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531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31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31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8376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9" name="Right Arrow 8"/>
          <p:cNvSpPr/>
          <p:nvPr/>
        </p:nvSpPr>
        <p:spPr>
          <a:xfrm>
            <a:off x="3917556" y="5036161"/>
            <a:ext cx="1749286" cy="5483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3917556" y="5584540"/>
                <a:ext cx="181554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For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charset="0"/>
                      </a:rPr>
                      <m:t>𝑿</m:t>
                    </m:r>
                    <m:r>
                      <a:rPr lang="en-US" b="1" i="1">
                        <a:latin typeface="Cambria Math" charset="0"/>
                        <a:ea typeface="Cambria Math" charset="0"/>
                        <a:cs typeface="Cambria Math" charset="0"/>
                      </a:rPr>
                      <m:t>↠</m:t>
                    </m:r>
                    <m:r>
                      <a:rPr lang="en-US" b="1" i="1">
                        <a:latin typeface="Cambria Math" charset="0"/>
                        <a:ea typeface="Cambria Math" charset="0"/>
                        <a:cs typeface="Cambria Math" charset="0"/>
                      </a:rPr>
                      <m:t>𝒀</m:t>
                    </m:r>
                  </m:oMath>
                </a14:m>
                <a:r>
                  <a:rPr lang="en-US" dirty="0"/>
                  <a:t> to hold must have…</a:t>
                </a: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7556" y="5584540"/>
                <a:ext cx="1815548" cy="646331"/>
              </a:xfrm>
              <a:prstGeom prst="rect">
                <a:avLst/>
              </a:prstGeom>
              <a:blipFill rotWithShape="0">
                <a:blip r:embed="rId3"/>
                <a:stretch>
                  <a:fillRect l="-3030" t="-4717" r="-673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/>
          <p:cNvSpPr txBox="1"/>
          <p:nvPr/>
        </p:nvSpPr>
        <p:spPr>
          <a:xfrm>
            <a:off x="9153935" y="4457770"/>
            <a:ext cx="2433315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>
                <a:latin typeface="+mj-lt"/>
              </a:rPr>
              <a:t>Note the connection to a local </a:t>
            </a:r>
            <a:r>
              <a:rPr lang="en-US" sz="2800" i="1">
                <a:latin typeface="+mj-lt"/>
              </a:rPr>
              <a:t>cross-product…</a:t>
            </a:r>
            <a:endParaRPr lang="en-US" sz="28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8200" y="4219230"/>
            <a:ext cx="21111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Ex: X = {x}, Y = {y}: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851152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Multi-Value Dependencies (MVDs)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787210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Another way to understand MVDs, in terms of </a:t>
                </a:r>
                <a:r>
                  <a:rPr lang="en-US" i="1" dirty="0"/>
                  <a:t>conditional independence:</a:t>
                </a:r>
              </a:p>
              <a:p>
                <a:endParaRPr lang="en-US" b="1" i="1" dirty="0"/>
              </a:p>
              <a:p>
                <a:r>
                  <a:rPr lang="en-US" b="1" i="1" dirty="0"/>
                  <a:t>The MVD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charset="0"/>
                      </a:rPr>
                      <m:t>𝑿</m:t>
                    </m:r>
                    <m:r>
                      <a:rPr lang="en-US" b="1" i="1">
                        <a:latin typeface="Cambria Math" charset="0"/>
                        <a:ea typeface="Cambria Math" charset="0"/>
                        <a:cs typeface="Cambria Math" charset="0"/>
                      </a:rPr>
                      <m:t>↠</m:t>
                    </m:r>
                    <m:r>
                      <a:rPr lang="en-US" b="1" i="1">
                        <a:latin typeface="Cambria Math" charset="0"/>
                        <a:ea typeface="Cambria Math" charset="0"/>
                        <a:cs typeface="Cambria Math" charset="0"/>
                      </a:rPr>
                      <m:t>𝒀</m:t>
                    </m:r>
                  </m:oMath>
                </a14:m>
                <a:r>
                  <a:rPr lang="en-US" dirty="0"/>
                  <a:t> holds on R if given X, Y is conditionally independent of A \ Y and vice versa…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787210"/>
              </a:xfrm>
              <a:blipFill rotWithShape="0">
                <a:blip r:embed="rId2"/>
                <a:stretch>
                  <a:fillRect l="-1043" t="-2036" r="-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</a:p>
          </p:txBody>
        </p:sp>
      </p:grp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5836406"/>
              </p:ext>
            </p:extLst>
          </p:nvPr>
        </p:nvGraphicFramePr>
        <p:xfrm>
          <a:off x="9694203" y="4304511"/>
          <a:ext cx="1659597" cy="18288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531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31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31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8376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8657913"/>
              </p:ext>
            </p:extLst>
          </p:nvPr>
        </p:nvGraphicFramePr>
        <p:xfrm>
          <a:off x="4436403" y="4304270"/>
          <a:ext cx="1659597" cy="109728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531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31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31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8376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838200" y="4304270"/>
            <a:ext cx="3286539" cy="23083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Here, given x = 1, we know for ex. that: </a:t>
            </a:r>
          </a:p>
          <a:p>
            <a:r>
              <a:rPr lang="en-US" sz="2400" dirty="0">
                <a:latin typeface="+mj-lt"/>
              </a:rPr>
              <a:t>y = 0 </a:t>
            </a:r>
            <a:r>
              <a:rPr lang="en-US" sz="2400" dirty="0">
                <a:latin typeface="+mj-lt"/>
                <a:sym typeface="Wingdings"/>
              </a:rPr>
              <a:t> z = 1</a:t>
            </a:r>
          </a:p>
          <a:p>
            <a:endParaRPr lang="en-US" sz="2400" dirty="0">
              <a:latin typeface="+mj-lt"/>
              <a:sym typeface="Wingdings"/>
            </a:endParaRPr>
          </a:p>
          <a:p>
            <a:r>
              <a:rPr lang="en-US" sz="2400" dirty="0">
                <a:latin typeface="+mj-lt"/>
                <a:sym typeface="Wingdings"/>
              </a:rPr>
              <a:t>I.e. z is conditionally </a:t>
            </a:r>
            <a:r>
              <a:rPr lang="en-US" sz="2400" b="1" i="1" dirty="0">
                <a:latin typeface="+mj-lt"/>
                <a:sym typeface="Wingdings"/>
              </a:rPr>
              <a:t>dependent </a:t>
            </a:r>
            <a:r>
              <a:rPr lang="en-US" sz="2400" dirty="0">
                <a:latin typeface="+mj-lt"/>
                <a:sym typeface="Wingdings"/>
              </a:rPr>
              <a:t>on y given x</a:t>
            </a:r>
            <a:r>
              <a:rPr lang="en-US" sz="2400" dirty="0">
                <a:latin typeface="+mj-lt"/>
              </a:rPr>
              <a:t>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712317" y="4304511"/>
            <a:ext cx="2670222" cy="23083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Here, this is not the case!</a:t>
            </a:r>
            <a:endParaRPr lang="en-US" sz="2400" dirty="0">
              <a:latin typeface="+mj-lt"/>
              <a:sym typeface="Wingdings"/>
            </a:endParaRPr>
          </a:p>
          <a:p>
            <a:endParaRPr lang="en-US" sz="2400" dirty="0">
              <a:latin typeface="+mj-lt"/>
              <a:sym typeface="Wingdings"/>
            </a:endParaRPr>
          </a:p>
          <a:p>
            <a:r>
              <a:rPr lang="en-US" sz="2400" dirty="0">
                <a:latin typeface="+mj-lt"/>
                <a:sym typeface="Wingdings"/>
              </a:rPr>
              <a:t>I.e. z is conditionally </a:t>
            </a:r>
            <a:r>
              <a:rPr lang="en-US" sz="2400" b="1" i="1" dirty="0">
                <a:latin typeface="+mj-lt"/>
                <a:sym typeface="Wingdings"/>
              </a:rPr>
              <a:t>independent </a:t>
            </a:r>
            <a:r>
              <a:rPr lang="en-US" sz="2400" dirty="0">
                <a:latin typeface="+mj-lt"/>
                <a:sym typeface="Wingdings"/>
              </a:rPr>
              <a:t>of y given x</a:t>
            </a:r>
            <a:r>
              <a:rPr lang="en-US" sz="2400" dirty="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0138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4661338"/>
            <a:ext cx="8610600" cy="8828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learn about in this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>
                <a:latin typeface="+mj-lt"/>
              </a:rPr>
              <a:t>Conceptual Design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>
                <a:latin typeface="+mj-lt"/>
              </a:rPr>
              <a:t>Boyce-</a:t>
            </a:r>
            <a:r>
              <a:rPr lang="en-US" dirty="0" err="1">
                <a:latin typeface="+mj-lt"/>
              </a:rPr>
              <a:t>Codd</a:t>
            </a:r>
            <a:r>
              <a:rPr lang="en-US" dirty="0">
                <a:latin typeface="+mj-lt"/>
              </a:rPr>
              <a:t> Normal Form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>
                <a:latin typeface="+mj-lt"/>
              </a:rPr>
              <a:t>The BCNF Decomposition Algorithm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>
                <a:latin typeface="+mj-lt"/>
              </a:rPr>
              <a:t>ACTIVITY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03562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Value Dependencies (MVDs)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1788"/>
            <a:ext cx="3380797" cy="50731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759427" y="1690688"/>
            <a:ext cx="9074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A “real life” example…</a:t>
            </a:r>
          </a:p>
        </p:txBody>
      </p:sp>
      <p:sp>
        <p:nvSpPr>
          <p:cNvPr id="8" name="Cloud Callout 7"/>
          <p:cNvSpPr/>
          <p:nvPr/>
        </p:nvSpPr>
        <p:spPr>
          <a:xfrm>
            <a:off x="4125432" y="3199420"/>
            <a:ext cx="6422066" cy="2595324"/>
          </a:xfrm>
          <a:prstGeom prst="cloudCallout">
            <a:avLst>
              <a:gd name="adj1" fmla="val -60335"/>
              <a:gd name="adj2" fmla="val -53653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i="1" dirty="0"/>
              <a:t>Grad student CA thinks: </a:t>
            </a:r>
            <a:r>
              <a:rPr lang="en-US" sz="2800" dirty="0"/>
              <a:t>“Hmm… what is real life??  Watching a movie over the weekend?”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38741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MVDs: Movie Theatre Example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155172" y="1573730"/>
            <a:ext cx="3381154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Are there any functional dependencies that might hold here?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513366" y="6042187"/>
            <a:ext cx="9165267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And yet it seems like there is some pattern / dependency…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55172" y="3838737"/>
            <a:ext cx="9492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No…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</a:p>
          </p:txBody>
        </p:sp>
      </p:grpSp>
      <p:graphicFrame>
        <p:nvGraphicFramePr>
          <p:cNvPr id="13" name="Table 12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935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33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/>
                        <a:t>Movie_</a:t>
                      </a:r>
                      <a:r>
                        <a:rPr lang="en-US" baseline="0" dirty="0" err="1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snack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</a:t>
                      </a:r>
                      <a:r>
                        <a:rPr lang="en-US" baseline="0" dirty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Trek: The Wrath of Kahn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Kale Chips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Trek: The Wrath of Kahn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Burrito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Lord of the Rings:</a:t>
                      </a:r>
                      <a:r>
                        <a:rPr lang="en-US" baseline="0" dirty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Kale Chips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Lord of the Rings: Concatenated &amp; Extended</a:t>
                      </a:r>
                      <a:r>
                        <a:rPr lang="en-US" baseline="0" dirty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Burrito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Wars: The </a:t>
                      </a:r>
                      <a:r>
                        <a:rPr lang="en-US" dirty="0" err="1"/>
                        <a:t>Boba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Fett</a:t>
                      </a:r>
                      <a:r>
                        <a:rPr lang="en-US" dirty="0"/>
                        <a:t> Prequel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Ramen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Rains 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Wars:</a:t>
                      </a:r>
                      <a:r>
                        <a:rPr lang="en-US" baseline="0" dirty="0"/>
                        <a:t> The </a:t>
                      </a:r>
                      <a:r>
                        <a:rPr lang="en-US" baseline="0" dirty="0" err="1"/>
                        <a:t>Boba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Fett</a:t>
                      </a:r>
                      <a:r>
                        <a:rPr lang="en-US" baseline="0" dirty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Plain Pasta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385565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MVDs: Movie Theatre Example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155172" y="1573730"/>
            <a:ext cx="3381154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For a given movie theatre…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</a:p>
          </p:txBody>
        </p:sp>
      </p:grpSp>
      <p:graphicFrame>
        <p:nvGraphicFramePr>
          <p:cNvPr id="16" name="Table 15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935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33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/>
                        <a:t>Movie_</a:t>
                      </a:r>
                      <a:r>
                        <a:rPr lang="en-US" baseline="0" dirty="0" err="1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snack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</a:t>
                      </a:r>
                      <a:r>
                        <a:rPr lang="en-US" baseline="0" dirty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Trek: The Wrath of Kahn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Kale Chips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Trek: The Wrath of Kahn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Burrito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Lord of the Rings:</a:t>
                      </a:r>
                      <a:r>
                        <a:rPr lang="en-US" baseline="0" dirty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Kale Chips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Lord of the Rings: Concatenated &amp; Extended</a:t>
                      </a:r>
                      <a:r>
                        <a:rPr lang="en-US" baseline="0" dirty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Burrito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Wars: The </a:t>
                      </a:r>
                      <a:r>
                        <a:rPr lang="en-US" dirty="0" err="1"/>
                        <a:t>Boba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Fett</a:t>
                      </a:r>
                      <a:r>
                        <a:rPr lang="en-US" dirty="0"/>
                        <a:t> Prequel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Ramen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Rains 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Wars:</a:t>
                      </a:r>
                      <a:r>
                        <a:rPr lang="en-US" baseline="0" dirty="0"/>
                        <a:t> The </a:t>
                      </a:r>
                      <a:r>
                        <a:rPr lang="en-US" baseline="0" dirty="0" err="1"/>
                        <a:t>Boba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Fett</a:t>
                      </a:r>
                      <a:r>
                        <a:rPr lang="en-US" baseline="0" dirty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Plain Pasta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04459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MVDs: Movie Theatre Example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935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33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/>
                        <a:t>Movie_</a:t>
                      </a:r>
                      <a:r>
                        <a:rPr lang="en-US" baseline="0" dirty="0" err="1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snack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</a:t>
                      </a:r>
                      <a:r>
                        <a:rPr lang="en-US" baseline="0" dirty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Trek: The Wrath of Kahn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Kale Chips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Trek: The Wrath of Kahn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Burrito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Lord of the Rings:</a:t>
                      </a:r>
                      <a:r>
                        <a:rPr lang="en-US" baseline="0" dirty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Kale Chips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Lord of the Rings: Concatenated &amp; Extended</a:t>
                      </a:r>
                      <a:r>
                        <a:rPr lang="en-US" baseline="0" dirty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Burrito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Wars: The </a:t>
                      </a:r>
                      <a:r>
                        <a:rPr lang="en-US" dirty="0" err="1"/>
                        <a:t>Boba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Fett</a:t>
                      </a:r>
                      <a:r>
                        <a:rPr lang="en-US" dirty="0"/>
                        <a:t> Prequel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Ramen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Rains 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Wars:</a:t>
                      </a:r>
                      <a:r>
                        <a:rPr lang="en-US" baseline="0" dirty="0"/>
                        <a:t> The </a:t>
                      </a:r>
                      <a:r>
                        <a:rPr lang="en-US" baseline="0" dirty="0" err="1"/>
                        <a:t>Boba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Fett</a:t>
                      </a:r>
                      <a:r>
                        <a:rPr lang="en-US" baseline="0" dirty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Plain Pasta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224676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For a given movie theatre…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>
                <a:latin typeface="+mj-lt"/>
              </a:rPr>
              <a:t>Given a set of movies and snacks…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9" name="Rectangle 1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480790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MVDs: Movie Theatre Example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935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33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/>
                        <a:t>Movie_</a:t>
                      </a:r>
                      <a:r>
                        <a:rPr lang="en-US" baseline="0" dirty="0" err="1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snack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</a:t>
                      </a:r>
                      <a:r>
                        <a:rPr lang="en-US" baseline="0" dirty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Trek: The Wrath of Kahn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Kale Chips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Trek: The Wrath of Kahn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Burrito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Lord of the Rings:</a:t>
                      </a:r>
                      <a:r>
                        <a:rPr lang="en-US" baseline="0" dirty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Kale Chips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Lord of the Rings: Concatenated &amp; Extended</a:t>
                      </a:r>
                      <a:r>
                        <a:rPr lang="en-US" baseline="0" dirty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Burrito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Wars: The </a:t>
                      </a:r>
                      <a:r>
                        <a:rPr lang="en-US" dirty="0" err="1"/>
                        <a:t>Boba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Fett</a:t>
                      </a:r>
                      <a:r>
                        <a:rPr lang="en-US" dirty="0"/>
                        <a:t> Prequel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Ramen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Rains 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Wars:</a:t>
                      </a:r>
                      <a:r>
                        <a:rPr lang="en-US" baseline="0" dirty="0"/>
                        <a:t> The </a:t>
                      </a:r>
                      <a:r>
                        <a:rPr lang="en-US" baseline="0" dirty="0" err="1"/>
                        <a:t>Boba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Fett</a:t>
                      </a:r>
                      <a:r>
                        <a:rPr lang="en-US" baseline="0" dirty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Plain Pasta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39703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For a given movie theatre…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>
                <a:latin typeface="+mj-lt"/>
              </a:rPr>
              <a:t>Given a set of movies and snacks…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>
                <a:latin typeface="+mj-lt"/>
              </a:rPr>
              <a:t>Any movie / snack combination is possible!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2458376" y="3452361"/>
            <a:ext cx="3410796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410796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6518172" y="3466812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3" name="Rectangle 2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543866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MVDs: Movie Theatre Example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532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33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/>
                        <a:t>Movie_</a:t>
                      </a:r>
                      <a:r>
                        <a:rPr lang="en-US" baseline="0" dirty="0" err="1"/>
                        <a:t>theater</a:t>
                      </a:r>
                      <a:r>
                        <a:rPr lang="en-US" baseline="0" dirty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film_name</a:t>
                      </a:r>
                      <a:r>
                        <a:rPr lang="en-US" dirty="0"/>
                        <a:t> (B)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Snack (C)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</a:t>
                      </a:r>
                      <a:r>
                        <a:rPr lang="en-US" baseline="0" dirty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Trek: The Wrath of Kahn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Kale Chips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Trek: The Wrath of Kahn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Burrito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Lord of the Rings:</a:t>
                      </a:r>
                      <a:r>
                        <a:rPr lang="en-US" baseline="0" dirty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Kale Chips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Lord of the Rings: Concatenated &amp; Extended</a:t>
                      </a:r>
                      <a:r>
                        <a:rPr lang="en-US" baseline="0" dirty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Burrito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Star Wars: The Boba Fett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Ramen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Rains 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Wars:</a:t>
                      </a:r>
                      <a:r>
                        <a:rPr lang="en-US" baseline="0" dirty="0"/>
                        <a:t> The </a:t>
                      </a:r>
                      <a:r>
                        <a:rPr lang="en-US" baseline="0" dirty="0" err="1"/>
                        <a:t>Boba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Fett</a:t>
                      </a:r>
                      <a:r>
                        <a:rPr lang="en-US" baseline="0" dirty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Plain Pasta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>
                <a:latin typeface="+mj-lt"/>
              </a:rPr>
              <a:t>More formally, we write </a:t>
            </a:r>
            <a:r>
              <a:rPr lang="en-US" sz="2800" b="1" dirty="0">
                <a:latin typeface="+mj-lt"/>
              </a:rPr>
              <a:t>{A} ↠ {B} </a:t>
            </a:r>
            <a:r>
              <a:rPr lang="en-US" sz="2800" dirty="0">
                <a:latin typeface="+mj-lt"/>
              </a:rPr>
              <a:t>if for any tuples t</a:t>
            </a:r>
            <a:r>
              <a:rPr lang="en-US" sz="2800" baseline="-25000" dirty="0">
                <a:latin typeface="+mj-lt"/>
              </a:rPr>
              <a:t>1</a:t>
            </a:r>
            <a:r>
              <a:rPr lang="en-US" sz="2800" dirty="0">
                <a:latin typeface="+mj-lt"/>
              </a:rPr>
              <a:t>,t</a:t>
            </a:r>
            <a:r>
              <a:rPr lang="en-US" sz="2800" baseline="-25000" dirty="0">
                <a:latin typeface="+mj-lt"/>
              </a:rPr>
              <a:t>2 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err="1">
                <a:latin typeface="+mj-lt"/>
              </a:rPr>
              <a:t>s.t.</a:t>
            </a:r>
            <a:r>
              <a:rPr lang="en-US" sz="2800" dirty="0">
                <a:latin typeface="+mj-lt"/>
              </a:rPr>
              <a:t> t</a:t>
            </a:r>
            <a:r>
              <a:rPr lang="en-US" sz="2800" baseline="-25000" dirty="0">
                <a:latin typeface="+mj-lt"/>
              </a:rPr>
              <a:t>1</a:t>
            </a:r>
            <a:r>
              <a:rPr lang="en-US" sz="2800" dirty="0">
                <a:latin typeface="+mj-lt"/>
              </a:rPr>
              <a:t>[A] = t</a:t>
            </a:r>
            <a:r>
              <a:rPr lang="en-US" sz="2800" baseline="-25000" dirty="0">
                <a:latin typeface="+mj-lt"/>
              </a:rPr>
              <a:t>2</a:t>
            </a:r>
            <a:r>
              <a:rPr lang="en-US" sz="2800" dirty="0">
                <a:latin typeface="+mj-lt"/>
              </a:rPr>
              <a:t>[A]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893071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MVDs: Movie Theatre Example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532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33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/>
                        <a:t>Movie_</a:t>
                      </a:r>
                      <a:r>
                        <a:rPr lang="en-US" baseline="0" dirty="0" err="1"/>
                        <a:t>theater</a:t>
                      </a:r>
                      <a:r>
                        <a:rPr lang="en-US" baseline="0" dirty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film_name</a:t>
                      </a:r>
                      <a:r>
                        <a:rPr lang="en-US" dirty="0"/>
                        <a:t> (B)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Snack (C)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</a:t>
                      </a:r>
                      <a:r>
                        <a:rPr lang="en-US" baseline="0" dirty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Trek: The Wrath of Kahn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Kale Chips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Trek: The Wrath of Kahn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Burrito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Lord of the Rings:</a:t>
                      </a:r>
                      <a:r>
                        <a:rPr lang="en-US" baseline="0" dirty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Kale Chips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Lord of the Rings: Concatenated &amp; Extended</a:t>
                      </a:r>
                      <a:r>
                        <a:rPr lang="en-US" baseline="0" dirty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Burrito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Wars: The </a:t>
                      </a:r>
                      <a:r>
                        <a:rPr lang="en-US" dirty="0" err="1"/>
                        <a:t>Boba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Fett</a:t>
                      </a:r>
                      <a:r>
                        <a:rPr lang="en-US" dirty="0"/>
                        <a:t> Prequel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Ramen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Rains 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Wars:</a:t>
                      </a:r>
                      <a:r>
                        <a:rPr lang="en-US" baseline="0" dirty="0"/>
                        <a:t> The </a:t>
                      </a:r>
                      <a:r>
                        <a:rPr lang="en-US" baseline="0" dirty="0" err="1"/>
                        <a:t>Boba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Fett</a:t>
                      </a:r>
                      <a:r>
                        <a:rPr lang="en-US" baseline="0" dirty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Plain Pasta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038214" y="1512862"/>
            <a:ext cx="3691670" cy="22467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>
                <a:latin typeface="+mj-lt"/>
              </a:rPr>
              <a:t>More formally, we write </a:t>
            </a:r>
            <a:r>
              <a:rPr lang="en-US" sz="2800" b="1" dirty="0">
                <a:latin typeface="+mj-lt"/>
              </a:rPr>
              <a:t>{A} ↠ {B} </a:t>
            </a:r>
            <a:r>
              <a:rPr lang="en-US" sz="2800" dirty="0">
                <a:latin typeface="+mj-lt"/>
              </a:rPr>
              <a:t>if for any tuples t</a:t>
            </a:r>
            <a:r>
              <a:rPr lang="en-US" sz="2800" baseline="-25000" dirty="0">
                <a:latin typeface="+mj-lt"/>
              </a:rPr>
              <a:t>1</a:t>
            </a:r>
            <a:r>
              <a:rPr lang="en-US" sz="2800" dirty="0">
                <a:latin typeface="+mj-lt"/>
              </a:rPr>
              <a:t>,t</a:t>
            </a:r>
            <a:r>
              <a:rPr lang="en-US" sz="2800" baseline="-25000" dirty="0">
                <a:latin typeface="+mj-lt"/>
              </a:rPr>
              <a:t>2 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err="1">
                <a:latin typeface="+mj-lt"/>
              </a:rPr>
              <a:t>s.t.</a:t>
            </a:r>
            <a:r>
              <a:rPr lang="en-US" sz="2800" dirty="0">
                <a:latin typeface="+mj-lt"/>
              </a:rPr>
              <a:t> t</a:t>
            </a:r>
            <a:r>
              <a:rPr lang="en-US" sz="2800" baseline="-25000" dirty="0">
                <a:latin typeface="+mj-lt"/>
              </a:rPr>
              <a:t>1</a:t>
            </a:r>
            <a:r>
              <a:rPr lang="en-US" sz="2800" dirty="0">
                <a:latin typeface="+mj-lt"/>
              </a:rPr>
              <a:t>[A] = t</a:t>
            </a:r>
            <a:r>
              <a:rPr lang="en-US" sz="2800" baseline="-25000" dirty="0">
                <a:latin typeface="+mj-lt"/>
              </a:rPr>
              <a:t>2</a:t>
            </a:r>
            <a:r>
              <a:rPr lang="en-US" sz="2800" dirty="0">
                <a:latin typeface="+mj-lt"/>
              </a:rPr>
              <a:t>[A] there is a tuple t</a:t>
            </a:r>
            <a:r>
              <a:rPr lang="en-US" sz="2800" baseline="-25000" dirty="0">
                <a:latin typeface="+mj-lt"/>
              </a:rPr>
              <a:t>3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err="1">
                <a:latin typeface="+mj-lt"/>
              </a:rPr>
              <a:t>s.t.</a:t>
            </a:r>
            <a:endParaRPr lang="en-US" sz="2800" dirty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latin typeface="+mj-lt"/>
              </a:rPr>
              <a:t>t</a:t>
            </a:r>
            <a:r>
              <a:rPr lang="en-US" sz="2800" baseline="-25000" dirty="0">
                <a:latin typeface="+mj-lt"/>
              </a:rPr>
              <a:t>3</a:t>
            </a:r>
            <a:r>
              <a:rPr lang="en-US" sz="2800" dirty="0">
                <a:latin typeface="+mj-lt"/>
              </a:rPr>
              <a:t>[A] = t</a:t>
            </a:r>
            <a:r>
              <a:rPr lang="en-US" sz="2800" baseline="-25000" dirty="0">
                <a:latin typeface="+mj-lt"/>
              </a:rPr>
              <a:t>1</a:t>
            </a:r>
            <a:r>
              <a:rPr lang="en-US" sz="2800" dirty="0">
                <a:latin typeface="+mj-lt"/>
              </a:rPr>
              <a:t>[A]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642934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MVDs: Movie Theatre Example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532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33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/>
                        <a:t>Movie_</a:t>
                      </a:r>
                      <a:r>
                        <a:rPr lang="en-US" baseline="0" dirty="0" err="1"/>
                        <a:t>theater</a:t>
                      </a:r>
                      <a:r>
                        <a:rPr lang="en-US" baseline="0" dirty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film_name</a:t>
                      </a:r>
                      <a:r>
                        <a:rPr lang="en-US" dirty="0"/>
                        <a:t> (B)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Snack (C)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</a:t>
                      </a:r>
                      <a:r>
                        <a:rPr lang="en-US" baseline="0" dirty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Trek: The Wrath of Kahn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Kale Chips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Trek: The Wrath of Kahn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Burrito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Lord of the Rings:</a:t>
                      </a:r>
                      <a:r>
                        <a:rPr lang="en-US" baseline="0" dirty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Kale Chips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Lord of the Rings: Concatenated &amp; Extended</a:t>
                      </a:r>
                      <a:r>
                        <a:rPr lang="en-US" baseline="0" dirty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Burrito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Wars: The </a:t>
                      </a:r>
                      <a:r>
                        <a:rPr lang="en-US" dirty="0" err="1"/>
                        <a:t>Boba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Fett</a:t>
                      </a:r>
                      <a:r>
                        <a:rPr lang="en-US" dirty="0"/>
                        <a:t> Prequel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Ramen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Rains 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Wars:</a:t>
                      </a:r>
                      <a:r>
                        <a:rPr lang="en-US" baseline="0" dirty="0"/>
                        <a:t> The </a:t>
                      </a:r>
                      <a:r>
                        <a:rPr lang="en-US" baseline="0" dirty="0" err="1"/>
                        <a:t>Boba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Fett</a:t>
                      </a:r>
                      <a:r>
                        <a:rPr lang="en-US" baseline="0" dirty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Plain Pasta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2677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>
                <a:latin typeface="+mj-lt"/>
              </a:rPr>
              <a:t>More formally, we write </a:t>
            </a:r>
            <a:r>
              <a:rPr lang="en-US" sz="2800" b="1" dirty="0">
                <a:latin typeface="+mj-lt"/>
              </a:rPr>
              <a:t>{A} ↠ {B} </a:t>
            </a:r>
            <a:r>
              <a:rPr lang="en-US" sz="2800" dirty="0">
                <a:latin typeface="+mj-lt"/>
              </a:rPr>
              <a:t>if for any tuples t</a:t>
            </a:r>
            <a:r>
              <a:rPr lang="en-US" sz="2800" baseline="-25000" dirty="0">
                <a:latin typeface="+mj-lt"/>
              </a:rPr>
              <a:t>1</a:t>
            </a:r>
            <a:r>
              <a:rPr lang="en-US" sz="2800" dirty="0">
                <a:latin typeface="+mj-lt"/>
              </a:rPr>
              <a:t>,t</a:t>
            </a:r>
            <a:r>
              <a:rPr lang="en-US" sz="2800" baseline="-25000" dirty="0">
                <a:latin typeface="+mj-lt"/>
              </a:rPr>
              <a:t>2 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err="1">
                <a:latin typeface="+mj-lt"/>
              </a:rPr>
              <a:t>s.t.</a:t>
            </a:r>
            <a:r>
              <a:rPr lang="en-US" sz="2800" dirty="0">
                <a:latin typeface="+mj-lt"/>
              </a:rPr>
              <a:t> t</a:t>
            </a:r>
            <a:r>
              <a:rPr lang="en-US" sz="2800" baseline="-25000" dirty="0">
                <a:latin typeface="+mj-lt"/>
              </a:rPr>
              <a:t>1</a:t>
            </a:r>
            <a:r>
              <a:rPr lang="en-US" sz="2800" dirty="0">
                <a:latin typeface="+mj-lt"/>
              </a:rPr>
              <a:t>[A] = t</a:t>
            </a:r>
            <a:r>
              <a:rPr lang="en-US" sz="2800" baseline="-25000" dirty="0">
                <a:latin typeface="+mj-lt"/>
              </a:rPr>
              <a:t>2</a:t>
            </a:r>
            <a:r>
              <a:rPr lang="en-US" sz="2800" dirty="0">
                <a:latin typeface="+mj-lt"/>
              </a:rPr>
              <a:t>[A] there is a tuple t</a:t>
            </a:r>
            <a:r>
              <a:rPr lang="en-US" sz="2800" baseline="-25000" dirty="0">
                <a:latin typeface="+mj-lt"/>
              </a:rPr>
              <a:t>3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err="1">
                <a:latin typeface="+mj-lt"/>
              </a:rPr>
              <a:t>s.t.</a:t>
            </a:r>
            <a:endParaRPr lang="en-US" sz="2800" dirty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latin typeface="+mj-lt"/>
              </a:rPr>
              <a:t>t</a:t>
            </a:r>
            <a:r>
              <a:rPr lang="en-US" sz="2800" baseline="-25000" dirty="0">
                <a:latin typeface="+mj-lt"/>
              </a:rPr>
              <a:t>3</a:t>
            </a:r>
            <a:r>
              <a:rPr lang="en-US" sz="2800" dirty="0">
                <a:latin typeface="+mj-lt"/>
              </a:rPr>
              <a:t>[A] = t</a:t>
            </a:r>
            <a:r>
              <a:rPr lang="en-US" sz="2800" baseline="-25000" dirty="0">
                <a:latin typeface="+mj-lt"/>
              </a:rPr>
              <a:t>1</a:t>
            </a:r>
            <a:r>
              <a:rPr lang="en-US" sz="2800" dirty="0">
                <a:latin typeface="+mj-lt"/>
              </a:rPr>
              <a:t>[A]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latin typeface="+mj-lt"/>
              </a:rPr>
              <a:t>t</a:t>
            </a:r>
            <a:r>
              <a:rPr lang="en-US" sz="2800" baseline="-25000" dirty="0">
                <a:latin typeface="+mj-lt"/>
              </a:rPr>
              <a:t>3</a:t>
            </a:r>
            <a:r>
              <a:rPr lang="en-US" sz="2800" dirty="0">
                <a:latin typeface="+mj-lt"/>
              </a:rPr>
              <a:t>[B] = t</a:t>
            </a:r>
            <a:r>
              <a:rPr lang="en-US" sz="2800" baseline="-25000" dirty="0">
                <a:latin typeface="+mj-lt"/>
              </a:rPr>
              <a:t>1</a:t>
            </a:r>
            <a:r>
              <a:rPr lang="en-US" sz="2800" dirty="0">
                <a:latin typeface="+mj-lt"/>
              </a:rPr>
              <a:t>[B]</a:t>
            </a:r>
            <a:r>
              <a:rPr lang="en-US" sz="2800" baseline="-25000" dirty="0">
                <a:latin typeface="+mj-lt"/>
              </a:rPr>
              <a:t> 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95100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MVDs: Movie Theatre Example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532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33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/>
                        <a:t>Movie_</a:t>
                      </a:r>
                      <a:r>
                        <a:rPr lang="en-US" baseline="0" dirty="0" err="1"/>
                        <a:t>theater</a:t>
                      </a:r>
                      <a:r>
                        <a:rPr lang="en-US" baseline="0" dirty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film_name</a:t>
                      </a:r>
                      <a:r>
                        <a:rPr lang="en-US" dirty="0"/>
                        <a:t> (B)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Snack (C)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</a:t>
                      </a:r>
                      <a:r>
                        <a:rPr lang="en-US" baseline="0" dirty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Trek: The Wrath of Kahn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Kale Chips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Trek: The Wrath of Kahn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Burrito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Lord of the Rings:</a:t>
                      </a:r>
                      <a:r>
                        <a:rPr lang="en-US" baseline="0" dirty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Kale Chips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Lord of the Rings: Concatenated &amp; Extended</a:t>
                      </a:r>
                      <a:r>
                        <a:rPr lang="en-US" baseline="0" dirty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Burrito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Wars: The </a:t>
                      </a:r>
                      <a:r>
                        <a:rPr lang="en-US" dirty="0" err="1"/>
                        <a:t>Boba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Fett</a:t>
                      </a:r>
                      <a:r>
                        <a:rPr lang="en-US" dirty="0"/>
                        <a:t> Prequel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Ramen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Rains 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Wars:</a:t>
                      </a:r>
                      <a:r>
                        <a:rPr lang="en-US" baseline="0" dirty="0"/>
                        <a:t> The </a:t>
                      </a:r>
                      <a:r>
                        <a:rPr lang="en-US" baseline="0" dirty="0" err="1"/>
                        <a:t>Boba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Fett</a:t>
                      </a:r>
                      <a:r>
                        <a:rPr lang="en-US" baseline="0" dirty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Plain Pasta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48320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>
                <a:latin typeface="+mj-lt"/>
              </a:rPr>
              <a:t>More formally, we write </a:t>
            </a:r>
            <a:r>
              <a:rPr lang="en-US" sz="2800" b="1" dirty="0">
                <a:latin typeface="+mj-lt"/>
              </a:rPr>
              <a:t>{A} ↠ {B} </a:t>
            </a:r>
            <a:r>
              <a:rPr lang="en-US" sz="2800" dirty="0">
                <a:latin typeface="+mj-lt"/>
              </a:rPr>
              <a:t>if for any tuples t</a:t>
            </a:r>
            <a:r>
              <a:rPr lang="en-US" sz="2800" baseline="-25000" dirty="0">
                <a:latin typeface="+mj-lt"/>
              </a:rPr>
              <a:t>1</a:t>
            </a:r>
            <a:r>
              <a:rPr lang="en-US" sz="2800" dirty="0">
                <a:latin typeface="+mj-lt"/>
              </a:rPr>
              <a:t>,t</a:t>
            </a:r>
            <a:r>
              <a:rPr lang="en-US" sz="2800" baseline="-25000" dirty="0">
                <a:latin typeface="+mj-lt"/>
              </a:rPr>
              <a:t>2 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err="1">
                <a:latin typeface="+mj-lt"/>
              </a:rPr>
              <a:t>s.t.</a:t>
            </a:r>
            <a:r>
              <a:rPr lang="en-US" sz="2800" dirty="0">
                <a:latin typeface="+mj-lt"/>
              </a:rPr>
              <a:t> t</a:t>
            </a:r>
            <a:r>
              <a:rPr lang="en-US" sz="2800" baseline="-25000" dirty="0">
                <a:latin typeface="+mj-lt"/>
              </a:rPr>
              <a:t>1</a:t>
            </a:r>
            <a:r>
              <a:rPr lang="en-US" sz="2800" dirty="0">
                <a:latin typeface="+mj-lt"/>
              </a:rPr>
              <a:t>[A] = t</a:t>
            </a:r>
            <a:r>
              <a:rPr lang="en-US" sz="2800" baseline="-25000" dirty="0">
                <a:latin typeface="+mj-lt"/>
              </a:rPr>
              <a:t>2</a:t>
            </a:r>
            <a:r>
              <a:rPr lang="en-US" sz="2800" dirty="0">
                <a:latin typeface="+mj-lt"/>
              </a:rPr>
              <a:t>[A] there is a tuple t</a:t>
            </a:r>
            <a:r>
              <a:rPr lang="en-US" sz="2800" baseline="-25000" dirty="0">
                <a:latin typeface="+mj-lt"/>
              </a:rPr>
              <a:t>3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err="1">
                <a:latin typeface="+mj-lt"/>
              </a:rPr>
              <a:t>s.t.</a:t>
            </a:r>
            <a:endParaRPr lang="en-US" sz="2800" dirty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latin typeface="+mj-lt"/>
              </a:rPr>
              <a:t>t</a:t>
            </a:r>
            <a:r>
              <a:rPr lang="en-US" sz="2800" baseline="-25000" dirty="0">
                <a:latin typeface="+mj-lt"/>
              </a:rPr>
              <a:t>3</a:t>
            </a:r>
            <a:r>
              <a:rPr lang="en-US" sz="2800" dirty="0">
                <a:latin typeface="+mj-lt"/>
              </a:rPr>
              <a:t>[A] = t</a:t>
            </a:r>
            <a:r>
              <a:rPr lang="en-US" sz="2800" baseline="-25000" dirty="0">
                <a:latin typeface="+mj-lt"/>
              </a:rPr>
              <a:t>1</a:t>
            </a:r>
            <a:r>
              <a:rPr lang="en-US" sz="2800" dirty="0">
                <a:latin typeface="+mj-lt"/>
              </a:rPr>
              <a:t>[A]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latin typeface="+mj-lt"/>
              </a:rPr>
              <a:t>t</a:t>
            </a:r>
            <a:r>
              <a:rPr lang="en-US" sz="2800" baseline="-25000" dirty="0">
                <a:latin typeface="+mj-lt"/>
              </a:rPr>
              <a:t>3</a:t>
            </a:r>
            <a:r>
              <a:rPr lang="en-US" sz="2800" dirty="0">
                <a:latin typeface="+mj-lt"/>
              </a:rPr>
              <a:t>[B] = t</a:t>
            </a:r>
            <a:r>
              <a:rPr lang="en-US" sz="2800" baseline="-25000" dirty="0">
                <a:latin typeface="+mj-lt"/>
              </a:rPr>
              <a:t>1</a:t>
            </a:r>
            <a:r>
              <a:rPr lang="en-US" sz="2800" dirty="0">
                <a:latin typeface="+mj-lt"/>
              </a:rPr>
              <a:t>[B]</a:t>
            </a:r>
            <a:r>
              <a:rPr lang="en-US" sz="2800" baseline="-25000" dirty="0">
                <a:latin typeface="+mj-lt"/>
              </a:rPr>
              <a:t> 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latin typeface="+mj-lt"/>
              </a:rPr>
              <a:t>and t</a:t>
            </a:r>
            <a:r>
              <a:rPr lang="en-US" sz="2800" baseline="-25000" dirty="0">
                <a:latin typeface="+mj-lt"/>
              </a:rPr>
              <a:t>3</a:t>
            </a:r>
            <a:r>
              <a:rPr lang="en-US" sz="2800" dirty="0">
                <a:latin typeface="+mj-lt"/>
              </a:rPr>
              <a:t>[R\B] = t</a:t>
            </a:r>
            <a:r>
              <a:rPr lang="en-US" sz="2800" baseline="-25000" dirty="0">
                <a:latin typeface="+mj-lt"/>
              </a:rPr>
              <a:t>2</a:t>
            </a:r>
            <a:r>
              <a:rPr lang="en-US" sz="2800" dirty="0">
                <a:latin typeface="+mj-lt"/>
              </a:rPr>
              <a:t>[R\B]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>
                <a:latin typeface="+mj-lt"/>
              </a:rPr>
              <a:t>Where R\B is “R minus B” i.e. the attributes of R not in B</a:t>
            </a:r>
            <a:r>
              <a:rPr lang="en-US" sz="2800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.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9" name="Rectangle 2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9846083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MVDs: Movie Theatre Example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532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33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/>
                        <a:t>Movie_</a:t>
                      </a:r>
                      <a:r>
                        <a:rPr lang="en-US" baseline="0" dirty="0" err="1"/>
                        <a:t>theater</a:t>
                      </a:r>
                      <a:r>
                        <a:rPr lang="en-US" baseline="0" dirty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film_name</a:t>
                      </a:r>
                      <a:r>
                        <a:rPr lang="en-US" dirty="0"/>
                        <a:t> (B)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Snack (C)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</a:t>
                      </a:r>
                      <a:r>
                        <a:rPr lang="en-US" baseline="0" dirty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Trek: The Wrath of Kahn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Kale Chips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Trek: The Wrath of Kahn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Burrito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Lord of the Rings:</a:t>
                      </a:r>
                      <a:r>
                        <a:rPr lang="en-US" baseline="0" dirty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Kale Chips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Lord of the Rings: Concatenated &amp; Extended</a:t>
                      </a:r>
                      <a:r>
                        <a:rPr lang="en-US" baseline="0" dirty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Burrito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Wars: The </a:t>
                      </a:r>
                      <a:r>
                        <a:rPr lang="en-US" dirty="0" err="1"/>
                        <a:t>Boba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Fett</a:t>
                      </a:r>
                      <a:r>
                        <a:rPr lang="en-US" dirty="0"/>
                        <a:t> Prequel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Ramen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Rains 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Wars:</a:t>
                      </a:r>
                      <a:r>
                        <a:rPr lang="en-US" baseline="0" dirty="0"/>
                        <a:t> The </a:t>
                      </a:r>
                      <a:r>
                        <a:rPr lang="en-US" baseline="0" dirty="0" err="1"/>
                        <a:t>Boba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Fett</a:t>
                      </a:r>
                      <a:r>
                        <a:rPr lang="en-US" baseline="0" dirty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Plain Pasta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35394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>
                <a:latin typeface="+mj-lt"/>
              </a:rPr>
              <a:t>Note this also works!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r>
              <a:rPr lang="en-US" sz="2800" dirty="0">
                <a:latin typeface="+mj-lt"/>
              </a:rPr>
              <a:t>Remember, an MVD holds over </a:t>
            </a:r>
            <a:r>
              <a:rPr lang="en-US" sz="2800" i="1" dirty="0">
                <a:latin typeface="+mj-lt"/>
              </a:rPr>
              <a:t>a relation or an instance</a:t>
            </a:r>
            <a:r>
              <a:rPr lang="en-US" sz="2800" dirty="0">
                <a:latin typeface="+mj-lt"/>
              </a:rPr>
              <a:t>, so </a:t>
            </a:r>
            <a:r>
              <a:rPr lang="en-US" sz="2800" dirty="0" err="1">
                <a:latin typeface="+mj-lt"/>
              </a:rPr>
              <a:t>defn</a:t>
            </a:r>
            <a:r>
              <a:rPr lang="en-US" sz="2800" dirty="0">
                <a:latin typeface="+mj-lt"/>
              </a:rPr>
              <a:t>. must hold for every applicable pair…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endParaRPr lang="en-US" sz="2800" dirty="0"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3425411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3426605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3478825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1" y="3434966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1" name="Rectangle 3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07319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825332"/>
            <a:ext cx="8229600" cy="1143000"/>
          </a:xfrm>
        </p:spPr>
        <p:txBody>
          <a:bodyPr/>
          <a:lstStyle/>
          <a:p>
            <a:r>
              <a:rPr lang="en-US" dirty="0"/>
              <a:t>Conceptual Design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8780" y="-22510"/>
              <a:ext cx="33379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Conceptual Design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9101504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MVDs: Movie Theatre Example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532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33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/>
                        <a:t>Movie_</a:t>
                      </a:r>
                      <a:r>
                        <a:rPr lang="en-US" baseline="0" dirty="0" err="1"/>
                        <a:t>theater</a:t>
                      </a:r>
                      <a:r>
                        <a:rPr lang="en-US" baseline="0" dirty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film_name</a:t>
                      </a:r>
                      <a:r>
                        <a:rPr lang="en-US" dirty="0"/>
                        <a:t> (B)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Snack (C)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</a:t>
                      </a:r>
                      <a:r>
                        <a:rPr lang="en-US" baseline="0" dirty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Trek: The Wrath of Kahn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Kale Chips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Trek: The Wrath of Kahn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Burrito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Lord of the Rings:</a:t>
                      </a:r>
                      <a:r>
                        <a:rPr lang="en-US" baseline="0" dirty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Kale Chips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Lord of the Rings: Concatenated &amp; Extended</a:t>
                      </a:r>
                      <a:r>
                        <a:rPr lang="en-US" baseline="0" dirty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Burrito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/>
                        <a:t>Rains 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Wars: The </a:t>
                      </a:r>
                      <a:r>
                        <a:rPr lang="en-US" dirty="0" err="1"/>
                        <a:t>Boba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Fett</a:t>
                      </a:r>
                      <a:r>
                        <a:rPr lang="en-US" dirty="0"/>
                        <a:t> Prequel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Ramen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Rains 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 Wars:</a:t>
                      </a:r>
                      <a:r>
                        <a:rPr lang="en-US" baseline="0" dirty="0"/>
                        <a:t> The </a:t>
                      </a:r>
                      <a:r>
                        <a:rPr lang="en-US" baseline="0" dirty="0" err="1"/>
                        <a:t>Boba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Fett</a:t>
                      </a:r>
                      <a:r>
                        <a:rPr lang="en-US" baseline="0" dirty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Plain Pasta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>
                <a:latin typeface="+mj-lt"/>
              </a:rPr>
              <a:t>This expresses a sort of dependency (= data redundancy) that we </a:t>
            </a:r>
            <a:r>
              <a:rPr lang="en-US" sz="2800" i="1" dirty="0">
                <a:latin typeface="+mj-lt"/>
              </a:rPr>
              <a:t>can’t</a:t>
            </a:r>
            <a:r>
              <a:rPr lang="en-US" sz="2800" dirty="0">
                <a:latin typeface="+mj-lt"/>
              </a:rPr>
              <a:t> express </a:t>
            </a:r>
            <a:r>
              <a:rPr lang="en-US" sz="2800">
                <a:latin typeface="+mj-lt"/>
              </a:rPr>
              <a:t>with FDs</a:t>
            </a:r>
            <a:endParaRPr lang="en-US" sz="2800" dirty="0"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3425411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3426605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3478825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1" y="3434966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8038214" y="4299829"/>
            <a:ext cx="3691670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>
                <a:latin typeface="+mj-lt"/>
              </a:rPr>
              <a:t>*</a:t>
            </a:r>
            <a:r>
              <a:rPr lang="en-US" sz="2400" i="1" dirty="0">
                <a:latin typeface="+mj-lt"/>
              </a:rPr>
              <a:t>Actually, it expresses </a:t>
            </a:r>
            <a:r>
              <a:rPr lang="en-US" sz="2400" i="1" u="sng" dirty="0">
                <a:latin typeface="+mj-lt"/>
              </a:rPr>
              <a:t>conditional independence</a:t>
            </a:r>
            <a:r>
              <a:rPr lang="en-US" sz="2400" i="1" dirty="0">
                <a:latin typeface="+mj-lt"/>
              </a:rPr>
              <a:t> (between film and snack given </a:t>
            </a:r>
            <a:r>
              <a:rPr lang="en-US" sz="2400" i="1">
                <a:latin typeface="+mj-lt"/>
              </a:rPr>
              <a:t>movie theatre)!</a:t>
            </a:r>
            <a:endParaRPr lang="en-US" sz="2400" dirty="0">
              <a:latin typeface="+mj-lt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5" name="Rectangle 3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9120320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 on MVDs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838200" y="1914116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i="1" dirty="0"/>
          </a:p>
          <a:p>
            <a:r>
              <a:rPr lang="en-US" i="1" dirty="0"/>
              <a:t>For AI nerds</a:t>
            </a:r>
            <a:r>
              <a:rPr lang="en-US" dirty="0"/>
              <a:t>: MVD is conditional independence in graphical models!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</a:p>
          </p:txBody>
        </p:sp>
      </p:grpSp>
      <p:sp>
        <p:nvSpPr>
          <p:cNvPr id="7" name="Rectangle 6"/>
          <p:cNvSpPr/>
          <p:nvPr/>
        </p:nvSpPr>
        <p:spPr>
          <a:xfrm>
            <a:off x="3455889" y="5434457"/>
            <a:ext cx="528022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See the </a:t>
            </a:r>
            <a:r>
              <a:rPr lang="en-US" sz="2800">
                <a:latin typeface="+mj-lt"/>
              </a:rPr>
              <a:t>MVDs IPython </a:t>
            </a:r>
            <a:r>
              <a:rPr lang="en-US" sz="2800" dirty="0">
                <a:latin typeface="+mj-lt"/>
              </a:rPr>
              <a:t>notebook for </a:t>
            </a:r>
            <a:r>
              <a:rPr lang="en-US" sz="2800">
                <a:latin typeface="+mj-lt"/>
              </a:rPr>
              <a:t>more examples!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2571743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hlinkClick r:id="rId2" action="ppaction://hlinkfile"/>
              </a:rPr>
              <a:t>DB-WS07b.</a:t>
            </a:r>
            <a:r>
              <a:rPr lang="en-US" dirty="0">
                <a:hlinkClick r:id="rId2" action="ppaction://hlinkfile"/>
              </a:rPr>
              <a:t>ipynb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52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638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ACTIVITY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656974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Constraints allow one to reason about </a:t>
            </a:r>
            <a:r>
              <a:rPr lang="en-US" b="1" dirty="0"/>
              <a:t>redundancy</a:t>
            </a:r>
            <a:r>
              <a:rPr lang="en-US" dirty="0"/>
              <a:t> in the data</a:t>
            </a:r>
          </a:p>
          <a:p>
            <a:endParaRPr lang="en-US" dirty="0"/>
          </a:p>
          <a:p>
            <a:r>
              <a:rPr lang="en-US" dirty="0"/>
              <a:t>Normal forms describe how to </a:t>
            </a:r>
            <a:r>
              <a:rPr lang="en-US" b="1" dirty="0"/>
              <a:t>remove</a:t>
            </a:r>
            <a:r>
              <a:rPr lang="en-US" dirty="0"/>
              <a:t> this redundancy by </a:t>
            </a:r>
            <a:r>
              <a:rPr lang="en-US" b="1" dirty="0"/>
              <a:t>decomposing </a:t>
            </a:r>
            <a:r>
              <a:rPr lang="en-US" dirty="0"/>
              <a:t>relations</a:t>
            </a:r>
          </a:p>
          <a:p>
            <a:pPr lvl="1"/>
            <a:r>
              <a:rPr lang="en-US" dirty="0"/>
              <a:t>Elegant—by representing data appropriately certain errors are essentially impossible</a:t>
            </a:r>
          </a:p>
          <a:p>
            <a:pPr lvl="1"/>
            <a:r>
              <a:rPr lang="en-US" dirty="0"/>
              <a:t>For FDs, </a:t>
            </a:r>
            <a:r>
              <a:rPr lang="en-US" b="1" dirty="0"/>
              <a:t>BCNF</a:t>
            </a:r>
            <a:r>
              <a:rPr lang="en-US" dirty="0"/>
              <a:t> is the normal form.</a:t>
            </a:r>
          </a:p>
          <a:p>
            <a:pPr lvl="1"/>
            <a:endParaRPr lang="en-US" dirty="0"/>
          </a:p>
          <a:p>
            <a:r>
              <a:rPr lang="en-US" b="1" dirty="0"/>
              <a:t>A tradeoff for insert performance: 3NF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0792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Lectures 5,7  &gt;  SUMMARY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93222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9F394-A5E7-6248-93B9-56A704645CC6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9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 to Conceptual Design</a:t>
            </a:r>
          </a:p>
        </p:txBody>
      </p:sp>
      <p:sp>
        <p:nvSpPr>
          <p:cNvPr id="349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dirty="0"/>
              <a:t>Now that we know how to find FDs, it’s a straight-forward process:</a:t>
            </a:r>
          </a:p>
          <a:p>
            <a:pPr>
              <a:buFontTx/>
              <a:buNone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Search for “bad” FDs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If there are any, then </a:t>
            </a:r>
            <a:r>
              <a:rPr lang="en-US" sz="2800" i="1" dirty="0"/>
              <a:t>keep decomposing the table into sub-tables</a:t>
            </a:r>
            <a:r>
              <a:rPr lang="en-US" sz="2800" dirty="0"/>
              <a:t> until no more bad FDs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When done, the database schema is </a:t>
            </a:r>
            <a:r>
              <a:rPr lang="en-US" sz="2800" i="1" dirty="0"/>
              <a:t>normalized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6432786" y="5715298"/>
            <a:ext cx="5136471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Recall: there are several normal forms…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33379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Conceptual Design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4068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Boyce-</a:t>
            </a:r>
            <a:r>
              <a:rPr lang="en-US" dirty="0" err="1"/>
              <a:t>Codd</a:t>
            </a:r>
            <a:r>
              <a:rPr lang="en-US" dirty="0"/>
              <a:t> Normal Form (BCNF)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 idea is that we define “good” and “bad” FDs as follows: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X </a:t>
            </a:r>
            <a:r>
              <a:rPr lang="en-US" sz="2800" dirty="0">
                <a:sym typeface="Wingdings"/>
              </a:rPr>
              <a:t> A is a “</a:t>
            </a:r>
            <a:r>
              <a:rPr lang="en-US" sz="2800" i="1" dirty="0">
                <a:sym typeface="Wingdings"/>
              </a:rPr>
              <a:t>good FD”</a:t>
            </a:r>
            <a:r>
              <a:rPr lang="en-US" sz="2800" dirty="0">
                <a:sym typeface="Wingdings"/>
              </a:rPr>
              <a:t> </a:t>
            </a:r>
            <a:r>
              <a:rPr lang="en-US" sz="2800" i="1" dirty="0">
                <a:sym typeface="Wingdings"/>
              </a:rPr>
              <a:t>if X is a (super)key</a:t>
            </a:r>
          </a:p>
          <a:p>
            <a:pPr lvl="2"/>
            <a:r>
              <a:rPr lang="en-US" dirty="0">
                <a:sym typeface="Wingdings"/>
              </a:rPr>
              <a:t>In other words, if A is the set of all attributes</a:t>
            </a:r>
          </a:p>
          <a:p>
            <a:pPr marL="457200" lvl="1" indent="0">
              <a:buNone/>
            </a:pPr>
            <a:endParaRPr lang="en-US" sz="2800" dirty="0">
              <a:sym typeface="Wingdings"/>
            </a:endParaRPr>
          </a:p>
          <a:p>
            <a:pPr lvl="1"/>
            <a:r>
              <a:rPr lang="en-US" sz="2800" dirty="0">
                <a:sym typeface="Wingdings"/>
              </a:rPr>
              <a:t>X  A is a </a:t>
            </a:r>
            <a:r>
              <a:rPr lang="en-US" sz="2800" i="1" dirty="0">
                <a:sym typeface="Wingdings"/>
              </a:rPr>
              <a:t>“bad FD”</a:t>
            </a:r>
            <a:r>
              <a:rPr lang="en-US" sz="2800" dirty="0">
                <a:sym typeface="Wingdings"/>
              </a:rPr>
              <a:t> otherwise</a:t>
            </a:r>
          </a:p>
          <a:p>
            <a:pPr lvl="1"/>
            <a:endParaRPr lang="en-US" sz="2800" dirty="0">
              <a:sym typeface="Wingdings"/>
            </a:endParaRPr>
          </a:p>
          <a:p>
            <a:r>
              <a:rPr lang="en-US" sz="3200" dirty="0">
                <a:sym typeface="Wingdings"/>
              </a:rPr>
              <a:t>We will try to eliminate the “bad” FDs!</a:t>
            </a:r>
            <a:endParaRPr lang="en-US" sz="3200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6139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Boyce-</a:t>
            </a:r>
            <a:r>
              <a:rPr lang="en-US" dirty="0" err="1"/>
              <a:t>Codd</a:t>
            </a:r>
            <a:r>
              <a:rPr lang="en-US" dirty="0"/>
              <a:t> Normal Form (BCNF)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does this definition of “good” and “bad” FDs make sense?</a:t>
            </a:r>
          </a:p>
          <a:p>
            <a:endParaRPr lang="en-US" sz="3200" dirty="0"/>
          </a:p>
          <a:p>
            <a:r>
              <a:rPr lang="en-US" dirty="0"/>
              <a:t>If X is </a:t>
            </a:r>
            <a:r>
              <a:rPr lang="en-US" i="1" dirty="0"/>
              <a:t>not </a:t>
            </a:r>
            <a:r>
              <a:rPr lang="en-US" dirty="0"/>
              <a:t>a (super)key, it functionally determines </a:t>
            </a:r>
            <a:r>
              <a:rPr lang="en-US" i="1" dirty="0"/>
              <a:t>some</a:t>
            </a:r>
            <a:r>
              <a:rPr lang="en-US" dirty="0"/>
              <a:t> of the attributes; therefore, those other attributes can be duplicated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Recall: this means there is </a:t>
            </a:r>
            <a:r>
              <a:rPr lang="en-US" u="sng" dirty="0"/>
              <a:t>redundancy</a:t>
            </a:r>
            <a:endParaRPr lang="en-US" dirty="0"/>
          </a:p>
          <a:p>
            <a:pPr lvl="1"/>
            <a:r>
              <a:rPr lang="en-US" dirty="0"/>
              <a:t>And redundancy like this can lead to data anomalies!</a:t>
            </a:r>
          </a:p>
        </p:txBody>
      </p:sp>
      <p:graphicFrame>
        <p:nvGraphicFramePr>
          <p:cNvPr id="8" name="Group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0650848"/>
              </p:ext>
            </p:extLst>
          </p:nvPr>
        </p:nvGraphicFramePr>
        <p:xfrm>
          <a:off x="6791585" y="4999293"/>
          <a:ext cx="3748352" cy="1676400"/>
        </p:xfrm>
        <a:graphic>
          <a:graphicData uri="http://schemas.openxmlformats.org/drawingml/2006/table">
            <a:tbl>
              <a:tblPr/>
              <a:tblGrid>
                <a:gridCol w="9370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70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370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370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06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EmpID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Phone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Position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06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E0045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Clerk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06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E3542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Mike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06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E1111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06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E9999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Mary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Lawyer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646097" y="5620306"/>
            <a:ext cx="1874176" cy="770661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1168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FE9EF-19FA-2A4A-AA20-DF2C12A960A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38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Boyce-</a:t>
            </a:r>
            <a:r>
              <a:rPr lang="en-US" dirty="0" err="1"/>
              <a:t>Codd</a:t>
            </a:r>
            <a:r>
              <a:rPr lang="en-US" dirty="0"/>
              <a:t> Normal Form</a:t>
            </a:r>
          </a:p>
        </p:txBody>
      </p:sp>
      <p:sp>
        <p:nvSpPr>
          <p:cNvPr id="238595" name="Text Box 3"/>
          <p:cNvSpPr txBox="1">
            <a:spLocks noChangeArrowheads="1"/>
          </p:cNvSpPr>
          <p:nvPr/>
        </p:nvSpPr>
        <p:spPr bwMode="auto">
          <a:xfrm>
            <a:off x="838200" y="1715949"/>
            <a:ext cx="978729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Calibri"/>
              </a:rPr>
              <a:t>BCNF is a simple condition for removing anomalies from relations:</a:t>
            </a:r>
          </a:p>
        </p:txBody>
      </p:sp>
      <p:sp>
        <p:nvSpPr>
          <p:cNvPr id="238596" name="Text Box 4"/>
          <p:cNvSpPr txBox="1">
            <a:spLocks noChangeArrowheads="1"/>
          </p:cNvSpPr>
          <p:nvPr/>
        </p:nvSpPr>
        <p:spPr bwMode="auto">
          <a:xfrm>
            <a:off x="3178863" y="5990445"/>
            <a:ext cx="5834274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In other words: there are no “bad” </a:t>
            </a:r>
            <a:r>
              <a:rPr lang="en-US" sz="2800" dirty="0" err="1">
                <a:solidFill>
                  <a:prstClr val="black"/>
                </a:solidFill>
                <a:latin typeface="+mj-lt"/>
              </a:rPr>
              <a:t>FDs</a:t>
            </a:r>
            <a:endParaRPr lang="en-US" sz="28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238597" name="Rectangle 5"/>
          <p:cNvSpPr>
            <a:spLocks noChangeArrowheads="1"/>
          </p:cNvSpPr>
          <p:nvPr/>
        </p:nvSpPr>
        <p:spPr bwMode="auto">
          <a:xfrm>
            <a:off x="3187992" y="2537585"/>
            <a:ext cx="5816016" cy="18158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dirty="0">
                <a:latin typeface="+mj-lt"/>
              </a:rPr>
              <a:t>A relation R is </a:t>
            </a:r>
            <a:r>
              <a:rPr lang="en-US" sz="2800" b="1" u="sng" dirty="0">
                <a:latin typeface="+mj-lt"/>
              </a:rPr>
              <a:t>in BCNF</a:t>
            </a:r>
            <a:r>
              <a:rPr lang="en-US" sz="2800" dirty="0">
                <a:latin typeface="+mj-lt"/>
              </a:rPr>
              <a:t> if:</a:t>
            </a:r>
          </a:p>
          <a:p>
            <a:pPr eaLnBrk="0" hangingPunct="0">
              <a:spcBef>
                <a:spcPct val="50000"/>
              </a:spcBef>
            </a:pPr>
            <a:r>
              <a:rPr lang="en-US" sz="2800" dirty="0">
                <a:latin typeface="+mj-lt"/>
              </a:rPr>
              <a:t>if </a:t>
            </a:r>
            <a:r>
              <a:rPr lang="en-US" sz="2800" b="1" dirty="0">
                <a:latin typeface="+mj-lt"/>
              </a:rPr>
              <a:t>{A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, ..., A</a:t>
            </a:r>
            <a:r>
              <a:rPr lang="en-US" sz="2800" b="1" baseline="-25000" dirty="0">
                <a:latin typeface="+mj-lt"/>
              </a:rPr>
              <a:t>n</a:t>
            </a:r>
            <a:r>
              <a:rPr lang="en-US" sz="2800" b="1" dirty="0">
                <a:latin typeface="+mj-lt"/>
              </a:rPr>
              <a:t>} </a:t>
            </a:r>
            <a:r>
              <a:rPr lang="en-US" sz="2800" b="1" dirty="0">
                <a:latin typeface="+mj-lt"/>
                <a:sym typeface="Wingdings" charset="2"/>
              </a:rPr>
              <a:t> B</a:t>
            </a:r>
            <a:r>
              <a:rPr lang="en-US" sz="2800" dirty="0">
                <a:latin typeface="+mj-lt"/>
                <a:sym typeface="Wingdings" charset="2"/>
              </a:rPr>
              <a:t> is a </a:t>
            </a:r>
            <a:r>
              <a:rPr lang="en-US" sz="2800" i="1" dirty="0">
                <a:latin typeface="+mj-lt"/>
                <a:sym typeface="Wingdings" charset="2"/>
              </a:rPr>
              <a:t>non-trivial</a:t>
            </a:r>
            <a:r>
              <a:rPr lang="en-US" sz="2800" dirty="0">
                <a:latin typeface="+mj-lt"/>
                <a:sym typeface="Wingdings" charset="2"/>
              </a:rPr>
              <a:t> FD in R</a:t>
            </a:r>
            <a:endParaRPr lang="en-US" sz="2800" dirty="0">
              <a:latin typeface="+mj-lt"/>
            </a:endParaRPr>
          </a:p>
          <a:p>
            <a:pPr eaLnBrk="0" hangingPunct="0">
              <a:spcBef>
                <a:spcPct val="50000"/>
              </a:spcBef>
            </a:pPr>
            <a:r>
              <a:rPr lang="en-US" sz="2800" dirty="0">
                <a:latin typeface="+mj-lt"/>
              </a:rPr>
              <a:t>then </a:t>
            </a:r>
            <a:r>
              <a:rPr lang="en-US" sz="2800" b="1" dirty="0">
                <a:latin typeface="+mj-lt"/>
              </a:rPr>
              <a:t>{A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, ..., A</a:t>
            </a:r>
            <a:r>
              <a:rPr lang="en-US" sz="2800" b="1" baseline="-25000" dirty="0">
                <a:latin typeface="+mj-lt"/>
              </a:rPr>
              <a:t>n</a:t>
            </a:r>
            <a:r>
              <a:rPr lang="en-US" sz="2800" b="1" dirty="0">
                <a:latin typeface="+mj-lt"/>
              </a:rPr>
              <a:t>}  is a </a:t>
            </a:r>
            <a:r>
              <a:rPr lang="en-US" sz="2800" b="1" dirty="0" err="1">
                <a:latin typeface="+mj-lt"/>
              </a:rPr>
              <a:t>superkey</a:t>
            </a:r>
            <a:r>
              <a:rPr lang="en-US" sz="2800" dirty="0">
                <a:latin typeface="+mj-lt"/>
              </a:rPr>
              <a:t> for 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8598" name="Rectangle 6"/>
              <p:cNvSpPr>
                <a:spLocks noChangeArrowheads="1"/>
              </p:cNvSpPr>
              <p:nvPr/>
            </p:nvSpPr>
            <p:spPr bwMode="auto">
              <a:xfrm>
                <a:off x="838200" y="4910346"/>
                <a:ext cx="10387908" cy="5232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9525">
                <a:noFill/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2800" i="1" dirty="0">
                    <a:solidFill>
                      <a:prstClr val="black"/>
                    </a:solidFill>
                    <a:latin typeface="+mj-lt"/>
                  </a:rPr>
                  <a:t>Equivalently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: 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</m:oMath>
                </a14:m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 sets of attributes X, either (X</a:t>
                </a:r>
                <a:r>
                  <a:rPr lang="en-US" sz="2800" baseline="30000" dirty="0">
                    <a:solidFill>
                      <a:prstClr val="black"/>
                    </a:solidFill>
                    <a:latin typeface="+mj-lt"/>
                  </a:rPr>
                  <a:t>+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 = X) or (X</a:t>
                </a:r>
                <a:r>
                  <a:rPr lang="en-US" sz="2800" baseline="30000" dirty="0">
                    <a:solidFill>
                      <a:prstClr val="black"/>
                    </a:solidFill>
                    <a:latin typeface="+mj-lt"/>
                  </a:rPr>
                  <a:t>+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 = all attributes)</a:t>
                </a:r>
              </a:p>
            </p:txBody>
          </p:sp>
        </mc:Choice>
        <mc:Fallback xmlns="">
          <p:sp>
            <p:nvSpPr>
              <p:cNvPr id="238598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38200" y="4910346"/>
                <a:ext cx="10387908" cy="5232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noFill/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65096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8596" grpId="0" animBg="1"/>
      <p:bldP spid="23859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4557</TotalTime>
  <Words>3585</Words>
  <Application>Microsoft Macintosh PowerPoint</Application>
  <PresentationFormat>Widescreen</PresentationFormat>
  <Paragraphs>843</Paragraphs>
  <Slides>53</Slides>
  <Notes>27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2" baseType="lpstr">
      <vt:lpstr>Arial</vt:lpstr>
      <vt:lpstr>Calibri</vt:lpstr>
      <vt:lpstr>Calibri Light</vt:lpstr>
      <vt:lpstr>Cambria Math</vt:lpstr>
      <vt:lpstr>Menlo</vt:lpstr>
      <vt:lpstr>Symbol</vt:lpstr>
      <vt:lpstr>Times New Roman</vt:lpstr>
      <vt:lpstr>Wingdings</vt:lpstr>
      <vt:lpstr>Office Theme</vt:lpstr>
      <vt:lpstr>Lectures 6: Design Theory Part II</vt:lpstr>
      <vt:lpstr>Today’s Lecture</vt:lpstr>
      <vt:lpstr>1. Boyce-Codd Normal Form</vt:lpstr>
      <vt:lpstr>What you will learn about in this section</vt:lpstr>
      <vt:lpstr>Conceptual Design</vt:lpstr>
      <vt:lpstr>Back to Conceptual Design</vt:lpstr>
      <vt:lpstr>Boyce-Codd Normal Form (BCNF)</vt:lpstr>
      <vt:lpstr>Boyce-Codd Normal Form (BCNF)</vt:lpstr>
      <vt:lpstr>Boyce-Codd Normal Form</vt:lpstr>
      <vt:lpstr>Example</vt:lpstr>
      <vt:lpstr>Example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PowerPoint Presentation</vt:lpstr>
      <vt:lpstr>Example</vt:lpstr>
      <vt:lpstr>DB-WS06a.ipynb</vt:lpstr>
      <vt:lpstr>2. Decompositions</vt:lpstr>
      <vt:lpstr>Recap: Decompose to remove redundancies</vt:lpstr>
      <vt:lpstr>Decompositions in General</vt:lpstr>
      <vt:lpstr>Theory of Decomposition</vt:lpstr>
      <vt:lpstr>Lossy Decomposition</vt:lpstr>
      <vt:lpstr>Lossless Decompositions</vt:lpstr>
      <vt:lpstr>Lossless Decompositions</vt:lpstr>
      <vt:lpstr>Lossless Decompositions</vt:lpstr>
      <vt:lpstr>A problem with BCNF</vt:lpstr>
      <vt:lpstr>A Problem with BCNF</vt:lpstr>
      <vt:lpstr>So Why is that a Problem?</vt:lpstr>
      <vt:lpstr>The Problem</vt:lpstr>
      <vt:lpstr>Possible Solutions</vt:lpstr>
      <vt:lpstr>3. MVDs</vt:lpstr>
      <vt:lpstr>What you will learn about in this section</vt:lpstr>
      <vt:lpstr>Multi-Value Dependencies (MVDs)</vt:lpstr>
      <vt:lpstr>Multi-Value Dependencies (MVDs)</vt:lpstr>
      <vt:lpstr>Multi-Value Dependencies (MVDs)</vt:lpstr>
      <vt:lpstr>Multiple Value Dependencies (MVDs)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Comments on MVDs</vt:lpstr>
      <vt:lpstr>DB-WS07b.ipynb</vt:lpstr>
      <vt:lpstr>Summary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4: The ER Model</dc:title>
  <dc:creator>Alex Ratner</dc:creator>
  <cp:lastModifiedBy>Seongjin Lee</cp:lastModifiedBy>
  <cp:revision>355</cp:revision>
  <dcterms:created xsi:type="dcterms:W3CDTF">2015-09-18T05:48:25Z</dcterms:created>
  <dcterms:modified xsi:type="dcterms:W3CDTF">2018-08-16T08:04:56Z</dcterms:modified>
</cp:coreProperties>
</file>

<file path=docProps/thumbnail.jpeg>
</file>